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381" r:id="rId2"/>
    <p:sldId id="517" r:id="rId3"/>
    <p:sldId id="471" r:id="rId4"/>
    <p:sldId id="472" r:id="rId5"/>
    <p:sldId id="473" r:id="rId6"/>
    <p:sldId id="439" r:id="rId7"/>
    <p:sldId id="494" r:id="rId8"/>
    <p:sldId id="504" r:id="rId9"/>
    <p:sldId id="488" r:id="rId10"/>
    <p:sldId id="490" r:id="rId11"/>
    <p:sldId id="518" r:id="rId12"/>
    <p:sldId id="390" r:id="rId13"/>
    <p:sldId id="489" r:id="rId14"/>
    <p:sldId id="391" r:id="rId15"/>
    <p:sldId id="495" r:id="rId16"/>
    <p:sldId id="497" r:id="rId17"/>
    <p:sldId id="496" r:id="rId18"/>
    <p:sldId id="498" r:id="rId19"/>
    <p:sldId id="502" r:id="rId20"/>
    <p:sldId id="500" r:id="rId21"/>
    <p:sldId id="392" r:id="rId22"/>
    <p:sldId id="393" r:id="rId23"/>
    <p:sldId id="394" r:id="rId24"/>
    <p:sldId id="484" r:id="rId25"/>
    <p:sldId id="485" r:id="rId26"/>
    <p:sldId id="483" r:id="rId27"/>
    <p:sldId id="519" r:id="rId28"/>
    <p:sldId id="487" r:id="rId29"/>
    <p:sldId id="395" r:id="rId30"/>
    <p:sldId id="440" r:id="rId31"/>
    <p:sldId id="521" r:id="rId32"/>
    <p:sldId id="505" r:id="rId33"/>
    <p:sldId id="506" r:id="rId34"/>
    <p:sldId id="507" r:id="rId35"/>
    <p:sldId id="508" r:id="rId36"/>
    <p:sldId id="509" r:id="rId37"/>
    <p:sldId id="511" r:id="rId38"/>
    <p:sldId id="398" r:id="rId39"/>
    <p:sldId id="515" r:id="rId40"/>
    <p:sldId id="516" r:id="rId41"/>
    <p:sldId id="477" r:id="rId42"/>
    <p:sldId id="475" r:id="rId43"/>
    <p:sldId id="441" r:id="rId44"/>
    <p:sldId id="442" r:id="rId45"/>
    <p:sldId id="479" r:id="rId46"/>
    <p:sldId id="481" r:id="rId47"/>
    <p:sldId id="482" r:id="rId48"/>
    <p:sldId id="512" r:id="rId49"/>
    <p:sldId id="513" r:id="rId50"/>
    <p:sldId id="514" r:id="rId51"/>
    <p:sldId id="520" r:id="rId52"/>
    <p:sldId id="443" r:id="rId53"/>
    <p:sldId id="444" r:id="rId54"/>
    <p:sldId id="480" r:id="rId55"/>
    <p:sldId id="445" r:id="rId56"/>
    <p:sldId id="446" r:id="rId57"/>
    <p:sldId id="447" r:id="rId58"/>
    <p:sldId id="448" r:id="rId59"/>
    <p:sldId id="455" r:id="rId60"/>
    <p:sldId id="457" r:id="rId61"/>
    <p:sldId id="456" r:id="rId62"/>
    <p:sldId id="459" r:id="rId63"/>
    <p:sldId id="452" r:id="rId64"/>
    <p:sldId id="503" r:id="rId65"/>
    <p:sldId id="453" r:id="rId66"/>
    <p:sldId id="458" r:id="rId6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642"/>
    <a:srgbClr val="157928"/>
    <a:srgbClr val="F0CB53"/>
    <a:srgbClr val="6D9F43"/>
    <a:srgbClr val="FFFFFF"/>
    <a:srgbClr val="FFFE70"/>
    <a:srgbClr val="FFFC81"/>
    <a:srgbClr val="8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psantos\Desktop\Taxa%20n&#227;o%20pav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6600217402781407E-2"/>
          <c:y val="2.3465587015115107E-2"/>
          <c:w val="0.91937576063888415"/>
          <c:h val="0.79153407690579503"/>
        </c:manualLayout>
      </c:layout>
      <c:lineChart>
        <c:grouping val="standard"/>
        <c:ser>
          <c:idx val="0"/>
          <c:order val="0"/>
          <c:marker>
            <c:symbol val="none"/>
          </c:marker>
          <c:cat>
            <c:numRef>
              <c:f>Plan1!$H$8:$H$31</c:f>
              <c:numCache>
                <c:formatCode>mmm/yy</c:formatCode>
                <c:ptCount val="2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</c:numCache>
            </c:numRef>
          </c:cat>
          <c:val>
            <c:numRef>
              <c:f>Plan1!$I$8:$I$31</c:f>
              <c:numCache>
                <c:formatCode>General</c:formatCode>
                <c:ptCount val="24"/>
                <c:pt idx="0">
                  <c:v>17</c:v>
                </c:pt>
                <c:pt idx="1">
                  <c:v>11</c:v>
                </c:pt>
                <c:pt idx="2">
                  <c:v>20</c:v>
                </c:pt>
                <c:pt idx="3">
                  <c:v>23</c:v>
                </c:pt>
                <c:pt idx="4">
                  <c:v>24</c:v>
                </c:pt>
                <c:pt idx="5">
                  <c:v>12</c:v>
                </c:pt>
                <c:pt idx="6">
                  <c:v>14</c:v>
                </c:pt>
                <c:pt idx="7">
                  <c:v>25</c:v>
                </c:pt>
                <c:pt idx="8">
                  <c:v>21</c:v>
                </c:pt>
                <c:pt idx="9">
                  <c:v>11</c:v>
                </c:pt>
                <c:pt idx="10">
                  <c:v>11</c:v>
                </c:pt>
                <c:pt idx="11">
                  <c:v>20</c:v>
                </c:pt>
                <c:pt idx="12">
                  <c:v>25</c:v>
                </c:pt>
                <c:pt idx="13">
                  <c:v>12</c:v>
                </c:pt>
                <c:pt idx="14">
                  <c:v>17</c:v>
                </c:pt>
                <c:pt idx="15">
                  <c:v>7</c:v>
                </c:pt>
                <c:pt idx="16">
                  <c:v>15</c:v>
                </c:pt>
                <c:pt idx="17">
                  <c:v>12</c:v>
                </c:pt>
                <c:pt idx="18">
                  <c:v>16</c:v>
                </c:pt>
                <c:pt idx="19">
                  <c:v>16</c:v>
                </c:pt>
                <c:pt idx="20">
                  <c:v>16</c:v>
                </c:pt>
                <c:pt idx="21">
                  <c:v>16</c:v>
                </c:pt>
                <c:pt idx="22">
                  <c:v>9</c:v>
                </c:pt>
                <c:pt idx="23">
                  <c:v>12</c:v>
                </c:pt>
              </c:numCache>
            </c:numRef>
          </c:val>
        </c:ser>
        <c:ser>
          <c:idx val="1"/>
          <c:order val="1"/>
          <c:marker>
            <c:symbol val="none"/>
          </c:marker>
          <c:cat>
            <c:numRef>
              <c:f>Plan1!$H$8:$H$31</c:f>
              <c:numCache>
                <c:formatCode>mmm/yy</c:formatCode>
                <c:ptCount val="2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</c:numCache>
            </c:numRef>
          </c:cat>
          <c:val>
            <c:numRef>
              <c:f>Plan1!$J$8:$J$31</c:f>
              <c:numCache>
                <c:formatCode>General</c:formatCode>
                <c:ptCount val="24"/>
                <c:pt idx="0">
                  <c:v>18.5</c:v>
                </c:pt>
                <c:pt idx="1">
                  <c:v>18.5</c:v>
                </c:pt>
                <c:pt idx="2">
                  <c:v>18.5</c:v>
                </c:pt>
                <c:pt idx="3">
                  <c:v>18.5</c:v>
                </c:pt>
                <c:pt idx="4">
                  <c:v>18.5</c:v>
                </c:pt>
                <c:pt idx="5">
                  <c:v>18.5</c:v>
                </c:pt>
                <c:pt idx="6">
                  <c:v>18.5</c:v>
                </c:pt>
                <c:pt idx="7">
                  <c:v>18.5</c:v>
                </c:pt>
                <c:pt idx="8">
                  <c:v>18.5</c:v>
                </c:pt>
                <c:pt idx="9">
                  <c:v>18.5</c:v>
                </c:pt>
                <c:pt idx="10">
                  <c:v>18.5</c:v>
                </c:pt>
                <c:pt idx="11">
                  <c:v>18.5</c:v>
                </c:pt>
                <c:pt idx="12">
                  <c:v>15.5</c:v>
                </c:pt>
                <c:pt idx="13">
                  <c:v>15.5</c:v>
                </c:pt>
                <c:pt idx="14">
                  <c:v>15.5</c:v>
                </c:pt>
                <c:pt idx="15">
                  <c:v>15.5</c:v>
                </c:pt>
                <c:pt idx="16">
                  <c:v>15.5</c:v>
                </c:pt>
                <c:pt idx="17">
                  <c:v>15.5</c:v>
                </c:pt>
                <c:pt idx="18">
                  <c:v>15.5</c:v>
                </c:pt>
                <c:pt idx="19">
                  <c:v>15.5</c:v>
                </c:pt>
                <c:pt idx="20">
                  <c:v>15.5</c:v>
                </c:pt>
                <c:pt idx="21">
                  <c:v>15.5</c:v>
                </c:pt>
                <c:pt idx="22">
                  <c:v>15.5</c:v>
                </c:pt>
                <c:pt idx="23">
                  <c:v>15.5</c:v>
                </c:pt>
              </c:numCache>
            </c:numRef>
          </c:val>
        </c:ser>
        <c:dLbls/>
        <c:marker val="1"/>
        <c:axId val="44192512"/>
        <c:axId val="44194048"/>
      </c:lineChart>
      <c:dateAx>
        <c:axId val="44192512"/>
        <c:scaling>
          <c:orientation val="minMax"/>
        </c:scaling>
        <c:axPos val="b"/>
        <c:numFmt formatCode="mmm/yy" sourceLinked="1"/>
        <c:tickLblPos val="nextTo"/>
        <c:crossAx val="44194048"/>
        <c:crosses val="autoZero"/>
        <c:auto val="1"/>
        <c:lblOffset val="100"/>
        <c:baseTimeUnit val="months"/>
      </c:dateAx>
      <c:valAx>
        <c:axId val="44194048"/>
        <c:scaling>
          <c:orientation val="minMax"/>
        </c:scaling>
        <c:axPos val="l"/>
        <c:majorGridlines/>
        <c:numFmt formatCode="General" sourceLinked="1"/>
        <c:tickLblPos val="nextTo"/>
        <c:crossAx val="44192512"/>
        <c:crosses val="autoZero"/>
        <c:crossBetween val="between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54B2775-0050-4609-9026-2401F1D6DA78}" type="datetimeFigureOut">
              <a:rPr lang="pt-BR" altLang="pt-BR"/>
              <a:pPr/>
              <a:t>02/04/2018</a:t>
            </a:fld>
            <a:endParaRPr lang="pt-BR" altLang="pt-BR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D625E7F-7B7A-4505-9E9A-773760E044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375352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83FC1F-A1A5-40F3-807C-DD9BF9117245}" type="datetimeFigureOut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8056FE-08CE-476C-8528-2CA72F8A955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2899871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CA2513B-B779-4571-9B2E-CF96037D7FCF}" type="slidenum">
              <a:rPr lang="pt-BR" altLang="pt-BR" sz="1200"/>
              <a:pPr eaLnBrk="1" hangingPunct="1"/>
              <a:t>23</a:t>
            </a:fld>
            <a:endParaRPr lang="pt-BR" altLang="pt-BR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xmlns="" val="297792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68CE5D3-6E9D-4487-8633-BA48A29DF103}" type="slidenum">
              <a:rPr lang="pt-BR" altLang="pt-BR" sz="1200"/>
              <a:pPr eaLnBrk="1" hangingPunct="1"/>
              <a:t>29</a:t>
            </a:fld>
            <a:endParaRPr lang="pt-BR" altLang="pt-BR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xmlns="" val="68121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AFA2C8E-8479-47EE-B8AE-D52D39A2D8B6}" type="slidenum">
              <a:rPr lang="pt-BR" altLang="pt-BR" sz="1200"/>
              <a:pPr eaLnBrk="1" hangingPunct="1"/>
              <a:t>38</a:t>
            </a:fld>
            <a:endParaRPr lang="pt-BR" altLang="pt-BR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xmlns="" val="220645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hape 8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2946" name="Shape 86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xmlns="" val="374647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5796E1-F423-4685-BCEC-2A8DC38FB178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C04A8-6DE3-425A-89FF-E4B807A7B9C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68944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26DEB-FCE0-4EA1-9B68-A680D4FA83A1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FA7A-9611-4671-B0DC-E56DC0134A1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203365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B14857-30C3-472E-9BBF-08DDD1E800F4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B57C8-7DC9-4813-91A7-09520BA7B91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374568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</p:spPr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</p:spPr>
        <p:txBody>
          <a:bodyPr/>
          <a:lstStyle>
            <a:lvl1pPr>
              <a:defRPr/>
            </a:lvl1pPr>
          </a:lstStyle>
          <a:p>
            <a:fld id="{D405741F-5CE7-4A2E-B295-5531555CA5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30501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936474-DE93-4363-A258-F2C50F764103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BE163-1F2D-4399-A4BE-9EECFECADAF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224969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A0611-A1D8-482F-97F6-4EDBEAD82B38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A98EA-8C67-4FF1-955C-E2FDA27A258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220345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74A6FA-9D4F-4352-A220-58924A47AF12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DD8EC-A624-4A97-8AC5-68547C06FCB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64424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75F6B0-C3F6-4380-8B72-52E6AFD4AFF5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B0B9A-A421-45B3-B406-C55C9C0DA5F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02794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DF45DB-0167-437F-9C8F-858AD318E45E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554A7-BC20-4164-920C-AA6CF540EA1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265425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9421F1-C4EA-4BA3-8541-722B9FFAAB22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E49F4-08ED-44EE-9FD8-48B30D7E016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382319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1FD32B-28DA-4FE8-B521-6688F15D5D18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FC224-D486-4C9E-B80E-6ADC99A3B8B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6819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B54CE4-EBAA-4CE1-B422-33E034891672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8D828-CE0E-4C42-B31A-53B754B9075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45881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  <a:endParaRPr lang="en-US" alt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070A9B9-22AD-4036-B07A-674E61771DCB}" type="datetime1">
              <a:rPr lang="en-US" altLang="pt-BR"/>
              <a:pPr/>
              <a:t>4/2/2018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24B1794-8478-4AEA-A5CF-62499BF2B32E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ihi.org/ih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3.jpeg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" t="10370" r="2708" b="4816"/>
          <a:stretch>
            <a:fillRect/>
          </a:stretch>
        </p:blipFill>
        <p:spPr bwMode="auto">
          <a:xfrm>
            <a:off x="228600" y="285750"/>
            <a:ext cx="87820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038350"/>
            <a:ext cx="41910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19475" y="4564063"/>
            <a:ext cx="2112963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 err="1">
                <a:latin typeface="Calibri" charset="0"/>
                <a:ea typeface="MS PGothic" charset="0"/>
                <a:cs typeface="MS PGothic" charset="0"/>
              </a:rPr>
              <a:t>www.bundle.com.br</a:t>
            </a:r>
            <a:endParaRPr lang="pt-BR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76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>
                <a:solidFill>
                  <a:schemeClr val="tx2"/>
                </a:solidFill>
                <a:ea typeface="MS PGothic" panose="020B0600070205080204" pitchFamily="34" charset="-128"/>
              </a:rPr>
              <a:t>Bundles de Prevenção</a:t>
            </a: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685800" y="1031875"/>
            <a:ext cx="8077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Bundle é um grupo de intervenções relacionadas a um processo de cuidado, que</a:t>
            </a:r>
          </a:p>
          <a:p>
            <a:pPr eaLnBrk="1" hangingPunct="1"/>
            <a:r>
              <a:rPr lang="pt-BR" altLang="pt-BR" sz="1600"/>
              <a:t>quando executados em conjunto, resultam num desfecho clínico muito melhor do que quando implementados individualmente. Pacotes de intervenções devem ser estabelecidos através das melhores evidências científicas disponíveis.</a:t>
            </a:r>
          </a:p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Os elementos do pacote (Bundle) são dicotômicos e a adesão à ações terapêuticas ou intervenções devem ser medidas através de uma minuciosa monitoração desses cuidados.</a:t>
            </a:r>
          </a:p>
          <a:p>
            <a:pPr eaLnBrk="1" hangingPunct="1"/>
            <a:endParaRPr lang="pt-BR" altLang="pt-BR" sz="1600"/>
          </a:p>
          <a:p>
            <a:pPr eaLnBrk="1" hangingPunct="1"/>
            <a:r>
              <a:rPr lang="pt-BR" altLang="pt-BR" sz="1600"/>
              <a:t>A idéia central consiste em conjugar as melhores práticas assistenciais, respaldadas nas melhores evidencias científicas disponíveis naquele momento, no sentido de amplificarmos e qualificarmos ainda mais nossas abordagens médicas.</a:t>
            </a:r>
          </a:p>
          <a:p>
            <a:pPr eaLnBrk="1" hangingPunct="1"/>
            <a:endParaRPr lang="en-US" altLang="pt-B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49275" y="501650"/>
            <a:ext cx="8037513" cy="0"/>
          </a:xfrm>
          <a:prstGeom prst="line">
            <a:avLst/>
          </a:prstGeom>
          <a:ln w="12700" cmpd="sng">
            <a:solidFill>
              <a:srgbClr val="2955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4" name="Title 1"/>
          <p:cNvSpPr txBox="1">
            <a:spLocks/>
          </p:cNvSpPr>
          <p:nvPr/>
        </p:nvSpPr>
        <p:spPr bwMode="auto">
          <a:xfrm>
            <a:off x="457200" y="252413"/>
            <a:ext cx="81295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200" b="1">
                <a:solidFill>
                  <a:srgbClr val="2E5A39"/>
                </a:solidFill>
                <a:latin typeface="Trebuchet MS" panose="020B0603020202020204" pitchFamily="34" charset="0"/>
              </a:rPr>
              <a:t>PNEUMONIA NOSOCOMIAL</a:t>
            </a:r>
          </a:p>
        </p:txBody>
      </p:sp>
      <p:sp>
        <p:nvSpPr>
          <p:cNvPr id="28675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75" y="576263"/>
            <a:ext cx="7667625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IHI.org - A resource from the Institute for Healthcare Improveme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0825"/>
            <a:ext cx="42291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39750" y="1520825"/>
            <a:ext cx="3209925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tIns="17457" rIns="36501" bIns="71415" anchor="ctr">
            <a:spAutoFit/>
          </a:bodyPr>
          <a:lstStyle/>
          <a:p>
            <a:pPr>
              <a:defRPr/>
            </a:pPr>
            <a:r>
              <a:rPr lang="pt-BR" b="1">
                <a:latin typeface="Calibri" charset="0"/>
                <a:ea typeface="MS PGothic" charset="0"/>
                <a:cs typeface="MS PGothic" charset="0"/>
              </a:rPr>
              <a:t>Implement the Ventilator Bundle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9750" y="1930400"/>
            <a:ext cx="677545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pt-BR" altLang="pt-BR" sz="1800"/>
              <a:t>The key components of the Ventilator Bundle are: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Elevation of the Head of the Bed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Daily "Sedation Vacations" and Assessment of Readiness to Extubate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Peptic Ulcer Disease Prophylaxis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Deep Venous Thrombosis Prophylaxis  </a:t>
            </a:r>
          </a:p>
          <a:p>
            <a:pPr eaLnBrk="1" hangingPunct="1">
              <a:lnSpc>
                <a:spcPct val="140000"/>
              </a:lnSpc>
              <a:buFontTx/>
              <a:buChar char="•"/>
            </a:pPr>
            <a:r>
              <a:rPr lang="pt-BR" altLang="pt-BR" sz="1800"/>
              <a:t> Daily Oral Care with Chlorhexidine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435600" y="4541838"/>
            <a:ext cx="280035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pt-BR" altLang="pt-BR" sz="1800"/>
              <a:t>Disponível em: www.ihi.gov</a:t>
            </a:r>
          </a:p>
        </p:txBody>
      </p:sp>
      <p:sp>
        <p:nvSpPr>
          <p:cNvPr id="29701" name="CaixaDeTexto 124"/>
          <p:cNvSpPr txBox="1">
            <a:spLocks noChangeArrowheads="1"/>
          </p:cNvSpPr>
          <p:nvPr/>
        </p:nvSpPr>
        <p:spPr bwMode="auto">
          <a:xfrm>
            <a:off x="533400" y="819150"/>
            <a:ext cx="727392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800" b="1"/>
              <a:t>A bundle has a small number of elements that are all scientifically robust, that when taken together create much improved outcomes.</a:t>
            </a:r>
            <a:endParaRPr lang="pt-BR" altLang="pt-BR" sz="1800"/>
          </a:p>
        </p:txBody>
      </p:sp>
      <p:sp>
        <p:nvSpPr>
          <p:cNvPr id="29702" name="CaixaDeTexto 129"/>
          <p:cNvSpPr txBox="1">
            <a:spLocks noChangeArrowheads="1"/>
          </p:cNvSpPr>
          <p:nvPr/>
        </p:nvSpPr>
        <p:spPr bwMode="auto">
          <a:xfrm>
            <a:off x="4787900" y="238125"/>
            <a:ext cx="2894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800"/>
              <a:t>What is a Bundle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3072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1866900" y="1123950"/>
            <a:ext cx="52482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3174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20" t="19476" r="21770" b="31834"/>
          <a:stretch>
            <a:fillRect/>
          </a:stretch>
        </p:blipFill>
        <p:spPr bwMode="auto">
          <a:xfrm>
            <a:off x="533400" y="581025"/>
            <a:ext cx="82645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ea typeface="MS PGothic" panose="020B0600070205080204" pitchFamily="34" charset="-128"/>
              </a:rPr>
              <a:t>Recomendações</a:t>
            </a:r>
          </a:p>
        </p:txBody>
      </p:sp>
      <p:sp>
        <p:nvSpPr>
          <p:cNvPr id="3277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600" smtClean="0">
                <a:ea typeface="MS PGothic" panose="020B0600070205080204" pitchFamily="34" charset="-128"/>
              </a:rPr>
              <a:t>Uso de ventilação não invasiva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Reduzir a sedação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Interromper a sedação uma vez ao dia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Discutir a possibilidade de sedação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Exercícios de mobilização precoce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Minimizar acúmulo de secreção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Cabeceira elevada &gt;30° - nível III</a:t>
            </a:r>
          </a:p>
          <a:p>
            <a:endParaRPr lang="pt-BR" altLang="pt-BR" sz="2600" smtClean="0">
              <a:ea typeface="MS PGothic" panose="020B0600070205080204" pitchFamily="34" charset="-128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-9525" y="0"/>
            <a:ext cx="18669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ea typeface="MS PGothic" panose="020B0600070205080204" pitchFamily="34" charset="-128"/>
              </a:rPr>
              <a:t>Recomendações</a:t>
            </a:r>
          </a:p>
        </p:txBody>
      </p:sp>
      <p:sp>
        <p:nvSpPr>
          <p:cNvPr id="33794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600" smtClean="0">
                <a:ea typeface="MS PGothic" panose="020B0600070205080204" pitchFamily="34" charset="-128"/>
              </a:rPr>
              <a:t>Mudar os circuitos apenas se danificados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Descontaminação de orofaringe – nível 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Higiene oral com clorexidina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Uso de probióticos – nível 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Uso de cuffs ultrafinos de poliuretano – nível III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Instilar salina para aspiração – nível III</a:t>
            </a:r>
          </a:p>
          <a:p>
            <a:r>
              <a:rPr lang="pt-BR" altLang="pt-BR" sz="2600" smtClean="0">
                <a:ea typeface="MS PGothic" panose="020B0600070205080204" pitchFamily="34" charset="-128"/>
              </a:rPr>
              <a:t>Escovação dentária – nível III</a:t>
            </a:r>
          </a:p>
          <a:p>
            <a:endParaRPr lang="pt-BR" altLang="pt-BR" sz="2600" smtClean="0">
              <a:ea typeface="MS PGothic" panose="020B0600070205080204" pitchFamily="34" charset="-128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-9525" y="0"/>
            <a:ext cx="18669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aixaDeTexto 5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34818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58" t="18350" r="28789" b="31313"/>
          <a:stretch>
            <a:fillRect/>
          </a:stretch>
        </p:blipFill>
        <p:spPr bwMode="auto">
          <a:xfrm>
            <a:off x="762000" y="133350"/>
            <a:ext cx="78295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038350"/>
            <a:ext cx="41910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ea typeface="MS PGothic" panose="020B0600070205080204" pitchFamily="34" charset="-128"/>
              </a:rPr>
              <a:t>Não Recomendado</a:t>
            </a:r>
          </a:p>
        </p:txBody>
      </p:sp>
      <p:sp>
        <p:nvSpPr>
          <p:cNvPr id="3584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800" smtClean="0">
                <a:ea typeface="MS PGothic" panose="020B0600070205080204" pitchFamily="34" charset="-128"/>
              </a:rPr>
              <a:t>Tubos endotraqueais com prata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Camas cinéticas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Posição prona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Profilaxia de úlcera gástrica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Traqueostomia precoce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Monitoramento do resíduo gástrico</a:t>
            </a:r>
          </a:p>
          <a:p>
            <a:r>
              <a:rPr lang="pt-BR" altLang="pt-BR" sz="2800" smtClean="0">
                <a:ea typeface="MS PGothic" panose="020B0600070205080204" pitchFamily="34" charset="-128"/>
              </a:rPr>
              <a:t>Nutrição parenteral precoce</a:t>
            </a:r>
          </a:p>
          <a:p>
            <a:endParaRPr lang="pt-BR" altLang="pt-BR" sz="2800" smtClean="0">
              <a:ea typeface="MS PGothic" panose="020B0600070205080204" pitchFamily="34" charset="-128"/>
            </a:endParaRPr>
          </a:p>
          <a:p>
            <a:endParaRPr lang="pt-BR" altLang="pt-BR" sz="2800" smtClean="0">
              <a:ea typeface="MS PGothic" panose="020B0600070205080204" pitchFamily="34" charset="-128"/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64" t="18777" r="24312" b="39284"/>
          <a:stretch>
            <a:fillRect/>
          </a:stretch>
        </p:blipFill>
        <p:spPr bwMode="auto">
          <a:xfrm>
            <a:off x="-9525" y="0"/>
            <a:ext cx="18669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Klompas, et al. Inf. Control and Hosp Epidem.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87313"/>
            <a:ext cx="6480175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06475"/>
            <a:ext cx="3406775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16100"/>
            <a:ext cx="572135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101013" y="3913188"/>
            <a:ext cx="1042987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57525"/>
            <a:ext cx="3678238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54175"/>
            <a:ext cx="3678238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7885113" y="2571750"/>
            <a:ext cx="1258887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5263"/>
            <a:ext cx="6469063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384300"/>
            <a:ext cx="1789113" cy="1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65288"/>
            <a:ext cx="7705725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7313"/>
            <a:ext cx="7200900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4096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0" t="17232" r="20525" b="9793"/>
          <a:stretch>
            <a:fillRect/>
          </a:stretch>
        </p:blipFill>
        <p:spPr bwMode="auto">
          <a:xfrm>
            <a:off x="1143000" y="0"/>
            <a:ext cx="70866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2589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Speck, et al. Am J Infect Control.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4198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49" t="22748" r="24113" b="35783"/>
          <a:stretch>
            <a:fillRect/>
          </a:stretch>
        </p:blipFill>
        <p:spPr bwMode="auto">
          <a:xfrm>
            <a:off x="152400" y="285750"/>
            <a:ext cx="88884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aixaDeTexto 4"/>
          <p:cNvSpPr txBox="1">
            <a:spLocks noChangeArrowheads="1"/>
          </p:cNvSpPr>
          <p:nvPr/>
        </p:nvSpPr>
        <p:spPr bwMode="auto">
          <a:xfrm>
            <a:off x="5105400" y="4595813"/>
            <a:ext cx="2589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Speck, et al. Am J Infect Control.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4301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88" t="16959" r="20505" b="12280"/>
          <a:stretch>
            <a:fillRect/>
          </a:stretch>
        </p:blipFill>
        <p:spPr bwMode="auto">
          <a:xfrm>
            <a:off x="914400" y="9525"/>
            <a:ext cx="7543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CaixaDeTexto 4"/>
          <p:cNvSpPr txBox="1">
            <a:spLocks noChangeArrowheads="1"/>
          </p:cNvSpPr>
          <p:nvPr/>
        </p:nvSpPr>
        <p:spPr bwMode="auto">
          <a:xfrm>
            <a:off x="5840413" y="4829175"/>
            <a:ext cx="25892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Speck, et al. Am J Infect Control.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2038350"/>
            <a:ext cx="44958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EXPERIÊNCIA DO HCPA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CaixaDeTexto 4"/>
          <p:cNvSpPr txBox="1">
            <a:spLocks noChangeArrowheads="1"/>
          </p:cNvSpPr>
          <p:nvPr/>
        </p:nvSpPr>
        <p:spPr bwMode="auto">
          <a:xfrm>
            <a:off x="346075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HOSPITAL DE CLÍNICAS DE PORTO ALEGRE</a:t>
            </a:r>
          </a:p>
        </p:txBody>
      </p:sp>
      <p:pic>
        <p:nvPicPr>
          <p:cNvPr id="26628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28" t="31616" r="28154" b="32504"/>
          <a:stretch>
            <a:fillRect/>
          </a:stretch>
        </p:blipFill>
        <p:spPr bwMode="auto">
          <a:xfrm>
            <a:off x="250825" y="755650"/>
            <a:ext cx="37433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9" name="Text Box 33"/>
          <p:cNvSpPr txBox="1">
            <a:spLocks noChangeArrowheads="1"/>
          </p:cNvSpPr>
          <p:nvPr/>
        </p:nvSpPr>
        <p:spPr bwMode="auto">
          <a:xfrm>
            <a:off x="4324350" y="765175"/>
            <a:ext cx="4572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/>
              <a:t>Capacidade Instalada/Ocupacional: 795 leitos </a:t>
            </a:r>
          </a:p>
          <a:p>
            <a:pPr eaLnBrk="1" hangingPunct="1"/>
            <a:r>
              <a:rPr lang="pt-BR" altLang="pt-BR" sz="1600" b="1"/>
              <a:t>Unidades de Internação: 672 leitos </a:t>
            </a:r>
          </a:p>
          <a:p>
            <a:pPr eaLnBrk="1" hangingPunct="1"/>
            <a:r>
              <a:rPr lang="pt-BR" altLang="pt-BR" sz="1600" b="1"/>
              <a:t>Centros de Tratamento Intensivo: 67 leitos Adultos: 34 leitos </a:t>
            </a:r>
          </a:p>
          <a:p>
            <a:pPr eaLnBrk="1" hangingPunct="1"/>
            <a:r>
              <a:rPr lang="pt-BR" altLang="pt-BR" sz="1600" b="1"/>
              <a:t>Pediátrica: 13 leitos </a:t>
            </a:r>
          </a:p>
          <a:p>
            <a:pPr eaLnBrk="1" hangingPunct="1"/>
            <a:r>
              <a:rPr lang="pt-BR" altLang="pt-BR" sz="1600" b="1"/>
              <a:t>Neonatal: 20 leitos </a:t>
            </a:r>
          </a:p>
          <a:p>
            <a:pPr eaLnBrk="1" hangingPunct="1"/>
            <a:r>
              <a:rPr lang="pt-BR" altLang="pt-BR" sz="1600" b="1"/>
              <a:t>Emergências: 56 leitos Adultos: 41 leitos </a:t>
            </a:r>
          </a:p>
          <a:p>
            <a:pPr eaLnBrk="1" hangingPunct="1"/>
            <a:r>
              <a:rPr lang="pt-BR" altLang="pt-BR" sz="1600" b="1"/>
              <a:t>Obstétrica: 6 leitos </a:t>
            </a:r>
          </a:p>
          <a:p>
            <a:pPr eaLnBrk="1" hangingPunct="1"/>
            <a:r>
              <a:rPr lang="pt-BR" altLang="pt-BR" sz="1600" b="1"/>
              <a:t>Pediátrica: 9 leitos </a:t>
            </a:r>
          </a:p>
          <a:p>
            <a:pPr eaLnBrk="1" hangingPunct="1"/>
            <a:r>
              <a:rPr lang="pt-BR" altLang="pt-BR" sz="1600" b="1"/>
              <a:t>Leitos de Apoio (Recuperação Cirúrgica, Berçário, Pré-parto): 93 leitos </a:t>
            </a:r>
          </a:p>
          <a:p>
            <a:pPr eaLnBrk="1" hangingPunct="1"/>
            <a:r>
              <a:rPr lang="pt-BR" altLang="pt-BR" sz="1600" b="1"/>
              <a:t>Centros Cirúrgicos: 33 salas Centro Cirúrgico (CC): 12 salas Ambulatorial (CCA): 16 salas Procedimentos Obstétricos: 5 salas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" y="590550"/>
            <a:ext cx="8820150" cy="487363"/>
          </a:xfrm>
        </p:spPr>
        <p:txBody>
          <a:bodyPr/>
          <a:lstStyle/>
          <a:p>
            <a:r>
              <a:rPr lang="pt-BR" altLang="pt-BR" sz="2200" b="1" smtClean="0">
                <a:solidFill>
                  <a:srgbClr val="0066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Pneumonias associadas a VM (‰) - CTI de adultos</a:t>
            </a:r>
            <a:br>
              <a:rPr lang="pt-BR" altLang="pt-BR" sz="2200" b="1" smtClean="0">
                <a:solidFill>
                  <a:srgbClr val="0066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</a:br>
            <a:r>
              <a:rPr lang="pt-BR" altLang="pt-BR" sz="2200" b="1" smtClean="0">
                <a:solidFill>
                  <a:srgbClr val="0066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janeiro de 2004 a dezembro de 2005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33350"/>
            <a:ext cx="9144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latin typeface="Comic Sans MS" panose="030F0702030302020204" pitchFamily="66" charset="0"/>
              </a:rPr>
              <a:t>Hospital de Clínicas de Porto Alegre – Comissão de Controle de Infecção Hospitalar</a:t>
            </a:r>
          </a:p>
        </p:txBody>
      </p:sp>
      <p:graphicFrame>
        <p:nvGraphicFramePr>
          <p:cNvPr id="46083" name="Object 4"/>
          <p:cNvGraphicFramePr>
            <a:graphicFrameLocks noChangeAspect="1"/>
          </p:cNvGraphicFramePr>
          <p:nvPr/>
        </p:nvGraphicFramePr>
        <p:xfrm>
          <a:off x="-3175" y="1552575"/>
          <a:ext cx="9150350" cy="3592513"/>
        </p:xfrm>
        <a:graphic>
          <a:graphicData uri="http://schemas.openxmlformats.org/presentationml/2006/ole">
            <p:oleObj spid="_x0000_s46085" name="Chart" r:id="rId4" imgW="8286885" imgH="4276815" progId="MSGraph.Chart.8">
              <p:embed followColorScheme="full"/>
            </p:oleObj>
          </a:graphicData>
        </a:graphic>
      </p:graphicFrame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840288" y="3932238"/>
            <a:ext cx="2605087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b="1">
                <a:latin typeface="Tahoma" panose="020B0604030504040204" pitchFamily="34" charset="0"/>
              </a:rPr>
              <a:t>Média: 21,7 ‰</a:t>
            </a:r>
            <a:r>
              <a:rPr lang="en-US" altLang="pt-BR">
                <a:latin typeface="Tahoma" panose="020B0604030504040204" pitchFamily="34" charset="0"/>
              </a:rPr>
              <a:t> </a:t>
            </a:r>
            <a:endParaRPr lang="pt-BR" altLang="pt-BR" b="1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76200" y="133350"/>
            <a:ext cx="347345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DEATHS ATTRIBUTABLE TO </a:t>
            </a:r>
            <a:r>
              <a:rPr lang="pt-BR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AMR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 EVERY YEAR</a:t>
            </a:r>
          </a:p>
        </p:txBody>
      </p:sp>
      <p:pic>
        <p:nvPicPr>
          <p:cNvPr id="18435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22288"/>
            <a:ext cx="536733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aixaDeTexto 49"/>
          <p:cNvSpPr txBox="1"/>
          <p:nvPr/>
        </p:nvSpPr>
        <p:spPr>
          <a:xfrm>
            <a:off x="6732588" y="133350"/>
            <a:ext cx="1917700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ARM in 2050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6804025" y="488950"/>
            <a:ext cx="1797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10 million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7627938" y="1776413"/>
            <a:ext cx="9763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Cancer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7380288" y="1993900"/>
            <a:ext cx="15224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8.2 million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7564438" y="3135313"/>
            <a:ext cx="1039812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Cholera</a:t>
            </a:r>
          </a:p>
        </p:txBody>
      </p:sp>
      <p:sp>
        <p:nvSpPr>
          <p:cNvPr id="18441" name="CaixaDeTexto 61"/>
          <p:cNvSpPr txBox="1">
            <a:spLocks noChangeArrowheads="1"/>
          </p:cNvSpPr>
          <p:nvPr/>
        </p:nvSpPr>
        <p:spPr bwMode="auto">
          <a:xfrm>
            <a:off x="7019925" y="3344863"/>
            <a:ext cx="235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1600">
                <a:solidFill>
                  <a:srgbClr val="000000"/>
                </a:solidFill>
                <a:latin typeface="Bell Gothic Std Light" charset="0"/>
                <a:cs typeface="Arial" panose="020B0604020202020204" pitchFamily="34" charset="0"/>
              </a:rPr>
              <a:t>100.000 – 120.000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6875463" y="4100513"/>
            <a:ext cx="11588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Diabetes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6659563" y="4313238"/>
            <a:ext cx="15525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1.5 million</a:t>
            </a:r>
          </a:p>
        </p:txBody>
      </p:sp>
      <p:sp>
        <p:nvSpPr>
          <p:cNvPr id="70" name="CaixaDeTexto 69"/>
          <p:cNvSpPr txBox="1"/>
          <p:nvPr/>
        </p:nvSpPr>
        <p:spPr>
          <a:xfrm>
            <a:off x="3025775" y="3921125"/>
            <a:ext cx="16891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Diarrheal</a:t>
            </a:r>
          </a:p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disease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3190875" y="4359275"/>
            <a:ext cx="15843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1.4 million</a:t>
            </a:r>
          </a:p>
        </p:txBody>
      </p:sp>
      <p:sp>
        <p:nvSpPr>
          <p:cNvPr id="75" name="CaixaDeTexto 74"/>
          <p:cNvSpPr txBox="1"/>
          <p:nvPr/>
        </p:nvSpPr>
        <p:spPr>
          <a:xfrm>
            <a:off x="2555875" y="3149600"/>
            <a:ext cx="15557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Measles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2771775" y="3398838"/>
            <a:ext cx="10429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130.000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2268538" y="1609725"/>
            <a:ext cx="17859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Road traffic</a:t>
            </a:r>
          </a:p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accidents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2268538" y="2027238"/>
            <a:ext cx="18002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1.2 million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3557588" y="839788"/>
            <a:ext cx="9223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Tetanus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3492500" y="1068388"/>
            <a:ext cx="10429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60.000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4932363" y="2238375"/>
            <a:ext cx="1143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AMR now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5033963" y="2479675"/>
            <a:ext cx="10429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700.00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4716463" y="2689225"/>
            <a:ext cx="1701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Bell Gothic Std Light" panose="020B0506020203020204" pitchFamily="34" charset="0"/>
                <a:cs typeface="Arial" charset="0"/>
              </a:rPr>
              <a:t>(low estimative)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152400" y="2114550"/>
            <a:ext cx="22860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Bell Gothic Std Black" panose="020B0706020202040204" pitchFamily="34" charset="0"/>
                <a:cs typeface="Arial" charset="0"/>
              </a:rPr>
              <a:t>COMPARED TO OTHER MAJOR CAUSES OF DEATH</a:t>
            </a:r>
          </a:p>
        </p:txBody>
      </p:sp>
      <p:sp>
        <p:nvSpPr>
          <p:cNvPr id="26" name="CaixaDeTexto 3"/>
          <p:cNvSpPr/>
          <p:nvPr/>
        </p:nvSpPr>
        <p:spPr>
          <a:xfrm>
            <a:off x="3130550" y="4746625"/>
            <a:ext cx="5083175" cy="277813"/>
          </a:xfrm>
          <a:prstGeom prst="rect">
            <a:avLst/>
          </a:prstGeom>
          <a:ln w="12700">
            <a:miter lim="400000"/>
          </a:ln>
          <a:extLst/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FFFFFF"/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defRPr>
            </a:pP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Review </a:t>
            </a:r>
            <a:r>
              <a:rPr lang="pt-BR" sz="1200" i="1" dirty="0" err="1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on</a:t>
            </a: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 </a:t>
            </a:r>
            <a:r>
              <a:rPr lang="pt-BR" sz="1200" i="1" dirty="0" err="1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Antimicrobial</a:t>
            </a: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 </a:t>
            </a:r>
            <a:r>
              <a:rPr lang="pt-BR" sz="1200" i="1" dirty="0" err="1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Resistence</a:t>
            </a:r>
            <a:r>
              <a:rPr lang="pt-BR" sz="1200" i="1" dirty="0">
                <a:solidFill>
                  <a:schemeClr val="tx2">
                    <a:lumMod val="75000"/>
                  </a:schemeClr>
                </a:solidFill>
                <a:latin typeface="Bell Gothic Std Light"/>
                <a:ea typeface="Bell Gothic Std Light"/>
                <a:cs typeface="Bell Gothic Std Light"/>
                <a:sym typeface="Bell Gothic Std Light"/>
              </a:rPr>
              <a:t>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– PROTOCOLO ASSISTENCIAL</a:t>
            </a:r>
          </a:p>
        </p:txBody>
      </p:sp>
      <p:pic>
        <p:nvPicPr>
          <p:cNvPr id="48131" name="Picture 3" descr="Lucia e Débora 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301875"/>
            <a:ext cx="2016125" cy="1196975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6" descr="medir pressão balonet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75" y="3275013"/>
            <a:ext cx="1584325" cy="890587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7" descr="circui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825" y="788988"/>
            <a:ext cx="2016125" cy="112871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CaixaDeTexto 4"/>
          <p:cNvSpPr txBox="1">
            <a:spLocks noChangeArrowheads="1"/>
          </p:cNvSpPr>
          <p:nvPr/>
        </p:nvSpPr>
        <p:spPr bwMode="auto">
          <a:xfrm>
            <a:off x="2624138" y="735013"/>
            <a:ext cx="172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1) Cabeceira elevada  30º  a 45º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CaixaDeTexto 5"/>
          <p:cNvSpPr txBox="1">
            <a:spLocks noChangeArrowheads="1"/>
          </p:cNvSpPr>
          <p:nvPr/>
        </p:nvSpPr>
        <p:spPr bwMode="auto">
          <a:xfrm>
            <a:off x="6731000" y="776288"/>
            <a:ext cx="2089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4) Circuito de ventilação </a:t>
            </a:r>
          </a:p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5) Trocador de umidade e calor - HME 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6" name="CaixaDeTexto 6"/>
          <p:cNvSpPr txBox="1">
            <a:spLocks noChangeArrowheads="1"/>
          </p:cNvSpPr>
          <p:nvPr/>
        </p:nvSpPr>
        <p:spPr bwMode="auto">
          <a:xfrm>
            <a:off x="2697163" y="2108200"/>
            <a:ext cx="1439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2)  Higiene oral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7" name="CaixaDeTexto 7"/>
          <p:cNvSpPr txBox="1">
            <a:spLocks noChangeArrowheads="1"/>
          </p:cNvSpPr>
          <p:nvPr/>
        </p:nvSpPr>
        <p:spPr bwMode="auto">
          <a:xfrm>
            <a:off x="6729413" y="2247900"/>
            <a:ext cx="1943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6) Fisioterapia Respiratória 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sp>
        <p:nvSpPr>
          <p:cNvPr id="48138" name="CaixaDeTexto 8"/>
          <p:cNvSpPr txBox="1">
            <a:spLocks noChangeArrowheads="1"/>
          </p:cNvSpPr>
          <p:nvPr/>
        </p:nvSpPr>
        <p:spPr bwMode="auto">
          <a:xfrm>
            <a:off x="2638425" y="3238500"/>
            <a:ext cx="1582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00" b="1">
                <a:solidFill>
                  <a:srgbClr val="222A35"/>
                </a:solidFill>
                <a:latin typeface="Arial" panose="020B0604020202020204" pitchFamily="34" charset="0"/>
              </a:rPr>
              <a:t>3) Pressão balonete 15 to 25 mmHg </a:t>
            </a:r>
            <a:endParaRPr lang="pt-BR" altLang="pt-BR" sz="1600" b="1">
              <a:solidFill>
                <a:srgbClr val="222A35"/>
              </a:solidFill>
              <a:latin typeface="Arial" panose="020B0604020202020204" pitchFamily="34" charset="0"/>
            </a:endParaRPr>
          </a:p>
        </p:txBody>
      </p:sp>
      <p:pic>
        <p:nvPicPr>
          <p:cNvPr id="48139" name="Imagem 10" descr="Imagem 0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75" y="788988"/>
            <a:ext cx="1584325" cy="1138237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Imagem 11" descr="Imagem 04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75" y="2112963"/>
            <a:ext cx="1584325" cy="966787"/>
          </a:xfrm>
          <a:prstGeom prst="rect">
            <a:avLst/>
          </a:prstGeom>
          <a:noFill/>
          <a:ln w="57150">
            <a:solidFill>
              <a:srgbClr val="0CA44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010400" y="4068763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BR" alt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Tablan</a:t>
            </a:r>
            <a:r>
              <a:rPr lang="pt-BR" alt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– PROTOCOLO ASSISTENCIAL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66750"/>
            <a:ext cx="269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10" descr="sem títul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681038"/>
            <a:ext cx="290195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9" descr="Cópia de Foto_012206_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17800"/>
            <a:ext cx="28987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m 10" descr="Imagem_04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844550"/>
            <a:ext cx="25923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tângulo 2"/>
          <p:cNvSpPr>
            <a:spLocks noChangeArrowheads="1"/>
          </p:cNvSpPr>
          <p:nvPr/>
        </p:nvSpPr>
        <p:spPr bwMode="auto">
          <a:xfrm>
            <a:off x="6923088" y="3546475"/>
            <a:ext cx="2012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Torres et al. 1992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Orozco-Levi et al. 1995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Drakulovic et al. 1999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Grap. 2005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Balonov. 2007</a:t>
            </a:r>
            <a:endParaRPr lang="pt-BR" altLang="pt-BR" sz="1200" b="1">
              <a:latin typeface="Arial" panose="020B0604020202020204" pitchFamily="34" charset="0"/>
            </a:endParaRPr>
          </a:p>
        </p:txBody>
      </p:sp>
      <p:sp>
        <p:nvSpPr>
          <p:cNvPr id="50182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Manutenção da Cabeceira Elevada 30° - 40°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Higiene Oral – Escovação e Uso de Clorexidine de 8 em 8 horas</a:t>
            </a:r>
          </a:p>
        </p:txBody>
      </p:sp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3779838" y="788988"/>
            <a:ext cx="4392612" cy="178276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/>
          </a:p>
        </p:txBody>
      </p:sp>
      <p:graphicFrame>
        <p:nvGraphicFramePr>
          <p:cNvPr id="51204" name="Object 9"/>
          <p:cNvGraphicFramePr>
            <a:graphicFrameLocks noChangeAspect="1"/>
          </p:cNvGraphicFramePr>
          <p:nvPr/>
        </p:nvGraphicFramePr>
        <p:xfrm>
          <a:off x="468313" y="736600"/>
          <a:ext cx="2663825" cy="1497013"/>
        </p:xfrm>
        <a:graphic>
          <a:graphicData uri="http://schemas.openxmlformats.org/presentationml/2006/ole">
            <p:oleObj spid="_x0000_s51210" name="Foto do Photo Editor" r:id="rId4" imgW="6095238" imgH="4571429" progId="">
              <p:embed/>
            </p:oleObj>
          </a:graphicData>
        </a:graphic>
      </p:graphicFrame>
      <p:pic>
        <p:nvPicPr>
          <p:cNvPr id="51205" name="Picture 13" descr="Lucia e Débora 0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09825"/>
            <a:ext cx="2641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3851275" y="950913"/>
            <a:ext cx="49593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Controle intensivo: checagem 3 x D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2006 maio HO aromatizante bucal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2008 março escovação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rgbClr val="222A35"/>
                </a:solidFill>
              </a:rPr>
              <a:t>2009 abril  clorexidine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6156325" y="3706813"/>
            <a:ext cx="2662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D'amico </a:t>
            </a:r>
            <a:r>
              <a:rPr lang="es-ES" altLang="pt-BR" sz="1200" b="1" i="1">
                <a:latin typeface="Arial" panose="020B0604020202020204" pitchFamily="34" charset="0"/>
              </a:rPr>
              <a:t>et al.</a:t>
            </a:r>
            <a:r>
              <a:rPr lang="es-ES" altLang="pt-BR" sz="1200" b="1">
                <a:latin typeface="Arial" panose="020B0604020202020204" pitchFamily="34" charset="0"/>
              </a:rPr>
              <a:t> 1998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Chan </a:t>
            </a:r>
            <a:r>
              <a:rPr lang="es-ES" altLang="pt-BR" sz="1200" b="1" i="1">
                <a:latin typeface="Arial" panose="020B0604020202020204" pitchFamily="34" charset="0"/>
              </a:rPr>
              <a:t>et al.</a:t>
            </a:r>
            <a:r>
              <a:rPr lang="es-ES" altLang="pt-BR" sz="1200" b="1">
                <a:latin typeface="Arial" panose="020B0604020202020204" pitchFamily="34" charset="0"/>
              </a:rPr>
              <a:t> 2007</a:t>
            </a:r>
            <a:endParaRPr lang="es-ES" altLang="pt-BR" sz="1200">
              <a:latin typeface="Arial" panose="020B0604020202020204" pitchFamily="34" charset="0"/>
            </a:endParaRP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Shi Z et al. 2013</a:t>
            </a:r>
            <a:endParaRPr lang="pt-BR" altLang="pt-BR" sz="1200" b="1">
              <a:latin typeface="Arial" panose="020B0604020202020204" pitchFamily="34" charset="0"/>
            </a:endParaRPr>
          </a:p>
        </p:txBody>
      </p:sp>
      <p:sp>
        <p:nvSpPr>
          <p:cNvPr id="51208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graphicFrame>
        <p:nvGraphicFramePr>
          <p:cNvPr id="51209" name="Object 15"/>
          <p:cNvGraphicFramePr>
            <a:graphicFrameLocks noChangeAspect="1"/>
          </p:cNvGraphicFramePr>
          <p:nvPr/>
        </p:nvGraphicFramePr>
        <p:xfrm>
          <a:off x="3779838" y="2787650"/>
          <a:ext cx="2897187" cy="1411288"/>
        </p:xfrm>
        <a:graphic>
          <a:graphicData uri="http://schemas.openxmlformats.org/presentationml/2006/ole">
            <p:oleObj spid="_x0000_s51211" r:id="rId6" imgW="4800000" imgH="312381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Higiene Oral – Escovação e Uso de Clorexidine de 8 em 8 horas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98525"/>
            <a:ext cx="318293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4" cstate="print">
            <a:lum bright="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50913"/>
            <a:ext cx="295433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CaixaDeTexto 6"/>
          <p:cNvSpPr txBox="1">
            <a:spLocks noChangeArrowheads="1"/>
          </p:cNvSpPr>
          <p:nvPr/>
        </p:nvSpPr>
        <p:spPr bwMode="auto">
          <a:xfrm>
            <a:off x="1660525" y="974725"/>
            <a:ext cx="19224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4000" b="1">
                <a:solidFill>
                  <a:srgbClr val="006600"/>
                </a:solidFill>
                <a:latin typeface="Arial" panose="020B0604020202020204" pitchFamily="34" charset="0"/>
              </a:rPr>
              <a:t>ANTES</a:t>
            </a:r>
          </a:p>
        </p:txBody>
      </p:sp>
      <p:sp>
        <p:nvSpPr>
          <p:cNvPr id="52231" name="CaixaDeTexto 7"/>
          <p:cNvSpPr txBox="1">
            <a:spLocks noChangeArrowheads="1"/>
          </p:cNvSpPr>
          <p:nvPr/>
        </p:nvSpPr>
        <p:spPr bwMode="auto">
          <a:xfrm>
            <a:off x="5580063" y="965200"/>
            <a:ext cx="2122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4000" b="1">
                <a:solidFill>
                  <a:srgbClr val="006600"/>
                </a:solidFill>
                <a:latin typeface="Arial" panose="020B0604020202020204" pitchFamily="34" charset="0"/>
              </a:rPr>
              <a:t>DEPOIS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Monitoração da Pressão do Balonete de 6 em 6 Horas</a:t>
            </a:r>
          </a:p>
        </p:txBody>
      </p:sp>
      <p:sp>
        <p:nvSpPr>
          <p:cNvPr id="53251" name="Rectangle 12"/>
          <p:cNvSpPr>
            <a:spLocks noChangeArrowheads="1"/>
          </p:cNvSpPr>
          <p:nvPr/>
        </p:nvSpPr>
        <p:spPr bwMode="auto">
          <a:xfrm>
            <a:off x="3924300" y="1600200"/>
            <a:ext cx="410368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Controle intensivo: checagem 2 x D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Pressão Balonete: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15 mmHg a 22 mmHg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24 cmH</a:t>
            </a:r>
            <a:r>
              <a:rPr lang="en-US" altLang="pt-BR" sz="2000" baseline="-25000"/>
              <a:t>2</a:t>
            </a:r>
            <a:r>
              <a:rPr lang="en-US" altLang="pt-BR" sz="2000"/>
              <a:t>O a 30 cmH</a:t>
            </a:r>
            <a:r>
              <a:rPr lang="en-US" altLang="pt-BR" sz="2000" baseline="-25000"/>
              <a:t>2</a:t>
            </a:r>
            <a:r>
              <a:rPr lang="en-US" altLang="pt-BR" sz="2000"/>
              <a:t>O</a:t>
            </a:r>
          </a:p>
        </p:txBody>
      </p:sp>
      <p:sp>
        <p:nvSpPr>
          <p:cNvPr id="53252" name="Text Box 13"/>
          <p:cNvSpPr txBox="1">
            <a:spLocks noChangeArrowheads="1"/>
          </p:cNvSpPr>
          <p:nvPr/>
        </p:nvSpPr>
        <p:spPr bwMode="auto">
          <a:xfrm>
            <a:off x="5334000" y="3409950"/>
            <a:ext cx="3382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Rello </a:t>
            </a:r>
            <a:r>
              <a:rPr lang="pt-BR" altLang="pt-BR" sz="1200" b="1" i="1">
                <a:latin typeface="Arial" panose="020B0604020202020204" pitchFamily="34" charset="0"/>
              </a:rPr>
              <a:t>et al.</a:t>
            </a:r>
            <a:r>
              <a:rPr lang="pt-BR" altLang="pt-BR" sz="1200" b="1">
                <a:latin typeface="Arial" panose="020B0604020202020204" pitchFamily="34" charset="0"/>
              </a:rPr>
              <a:t> 1996 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Guyton </a:t>
            </a:r>
            <a:r>
              <a:rPr lang="pt-BR" altLang="pt-BR" sz="1200" b="1" i="1">
                <a:latin typeface="Arial" panose="020B0604020202020204" pitchFamily="34" charset="0"/>
              </a:rPr>
              <a:t>et al.</a:t>
            </a:r>
            <a:r>
              <a:rPr lang="pt-BR" altLang="pt-BR" sz="1200" b="1">
                <a:latin typeface="Arial" panose="020B0604020202020204" pitchFamily="34" charset="0"/>
              </a:rPr>
              <a:t> 1997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Cook </a:t>
            </a:r>
            <a:r>
              <a:rPr lang="pt-BR" altLang="pt-BR" sz="1200" b="1" i="1">
                <a:latin typeface="Arial" panose="020B0604020202020204" pitchFamily="34" charset="0"/>
              </a:rPr>
              <a:t>et al.</a:t>
            </a:r>
            <a:r>
              <a:rPr lang="pt-BR" altLang="pt-BR" sz="1200" b="1">
                <a:latin typeface="Arial" panose="020B0604020202020204" pitchFamily="34" charset="0"/>
              </a:rPr>
              <a:t> 1998 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Subramanian. 2006</a:t>
            </a:r>
          </a:p>
          <a:p>
            <a:pPr algn="r" eaLnBrk="1" hangingPunct="1"/>
            <a:r>
              <a:rPr lang="pt-BR" altLang="pt-BR" sz="1200" b="1">
                <a:latin typeface="Arial" panose="020B0604020202020204" pitchFamily="34" charset="0"/>
              </a:rPr>
              <a:t>Valencia </a:t>
            </a:r>
            <a:r>
              <a:rPr lang="pt-BR" altLang="pt-BR" sz="1200" b="1" i="1">
                <a:latin typeface="Arial" panose="020B0604020202020204" pitchFamily="34" charset="0"/>
              </a:rPr>
              <a:t>et al. </a:t>
            </a:r>
            <a:r>
              <a:rPr lang="pt-BR" altLang="pt-BR" sz="1200" b="1">
                <a:latin typeface="Arial" panose="020B0604020202020204" pitchFamily="34" charset="0"/>
              </a:rPr>
              <a:t>2007</a:t>
            </a:r>
            <a:endParaRPr lang="pt-BR" altLang="pt-BR" sz="1200">
              <a:latin typeface="Arial" panose="020B0604020202020204" pitchFamily="34" charset="0"/>
            </a:endParaRPr>
          </a:p>
        </p:txBody>
      </p:sp>
      <p:pic>
        <p:nvPicPr>
          <p:cNvPr id="53253" name="Picture 13" descr="Lucia e Débora 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51163"/>
            <a:ext cx="197485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m 10" descr="cuffomet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25" y="844550"/>
            <a:ext cx="14335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12"/>
          <p:cNvSpPr>
            <a:spLocks noChangeArrowheads="1"/>
          </p:cNvSpPr>
          <p:nvPr/>
        </p:nvSpPr>
        <p:spPr bwMode="auto">
          <a:xfrm>
            <a:off x="3779838" y="1436688"/>
            <a:ext cx="4392612" cy="178276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Sistema Aberto versus Sistema Fechado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54276" name="Picture 2" descr="sistema de aspiração fechado - C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58" b="16656"/>
          <a:stretch>
            <a:fillRect/>
          </a:stretch>
        </p:blipFill>
        <p:spPr bwMode="auto">
          <a:xfrm>
            <a:off x="611188" y="1060450"/>
            <a:ext cx="61214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2663825" y="1060450"/>
            <a:ext cx="1223963" cy="269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4278" name="Line 4"/>
          <p:cNvSpPr>
            <a:spLocks noChangeShapeType="1"/>
          </p:cNvSpPr>
          <p:nvPr/>
        </p:nvSpPr>
        <p:spPr bwMode="auto">
          <a:xfrm flipH="1">
            <a:off x="1295400" y="2517775"/>
            <a:ext cx="5616575" cy="217488"/>
          </a:xfrm>
          <a:prstGeom prst="line">
            <a:avLst/>
          </a:prstGeom>
          <a:noFill/>
          <a:ln w="412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79" name="Line 5"/>
          <p:cNvSpPr>
            <a:spLocks noChangeShapeType="1"/>
          </p:cNvSpPr>
          <p:nvPr/>
        </p:nvSpPr>
        <p:spPr bwMode="auto">
          <a:xfrm flipH="1" flipV="1">
            <a:off x="4175125" y="2193925"/>
            <a:ext cx="2736850" cy="107950"/>
          </a:xfrm>
          <a:prstGeom prst="line">
            <a:avLst/>
          </a:prstGeom>
          <a:noFill/>
          <a:ln w="412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4280" name="Text Box 7"/>
          <p:cNvSpPr txBox="1">
            <a:spLocks noChangeArrowheads="1"/>
          </p:cNvSpPr>
          <p:nvPr/>
        </p:nvSpPr>
        <p:spPr bwMode="auto">
          <a:xfrm>
            <a:off x="7056438" y="1123950"/>
            <a:ext cx="16557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1800" b="1">
                <a:solidFill>
                  <a:srgbClr val="003300"/>
                </a:solidFill>
                <a:latin typeface="Arial" panose="020B0604020202020204" pitchFamily="34" charset="0"/>
              </a:rPr>
              <a:t>Sistema fechado de aspiração de secreções respiratórias</a:t>
            </a:r>
          </a:p>
          <a:p>
            <a:pPr algn="ctr" eaLnBrk="1" hangingPunct="1"/>
            <a:endParaRPr lang="en-US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pt-BR" sz="1800" b="1">
                <a:solidFill>
                  <a:srgbClr val="003300"/>
                </a:solidFill>
                <a:latin typeface="Arial" panose="020B0604020202020204" pitchFamily="34" charset="0"/>
              </a:rPr>
              <a:t>Local bastante manipulado</a:t>
            </a:r>
            <a:endParaRPr lang="pt-BR" altLang="pt-BR" sz="1800" b="1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  <p:sp>
        <p:nvSpPr>
          <p:cNvPr id="54281" name="AutoShape 8"/>
          <p:cNvSpPr>
            <a:spLocks noChangeArrowheads="1"/>
          </p:cNvSpPr>
          <p:nvPr/>
        </p:nvSpPr>
        <p:spPr bwMode="auto">
          <a:xfrm>
            <a:off x="7696200" y="2813050"/>
            <a:ext cx="287338" cy="377825"/>
          </a:xfrm>
          <a:prstGeom prst="downArrow">
            <a:avLst>
              <a:gd name="adj1" fmla="val 50000"/>
              <a:gd name="adj2" fmla="val 43830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4282" name="CaixaDeTexto 2"/>
          <p:cNvSpPr txBox="1">
            <a:spLocks noChangeArrowheads="1"/>
          </p:cNvSpPr>
          <p:nvPr/>
        </p:nvSpPr>
        <p:spPr bwMode="auto">
          <a:xfrm>
            <a:off x="611188" y="736600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 b="1" i="1">
                <a:solidFill>
                  <a:srgbClr val="006600"/>
                </a:solidFill>
              </a:rPr>
              <a:t>Não instilar SF de rotina na aspiração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298" name="Object 6"/>
          <p:cNvGraphicFramePr>
            <a:graphicFrameLocks noChangeAspect="1"/>
          </p:cNvGraphicFramePr>
          <p:nvPr/>
        </p:nvGraphicFramePr>
        <p:xfrm>
          <a:off x="539750" y="788988"/>
          <a:ext cx="3311525" cy="1863725"/>
        </p:xfrm>
        <a:graphic>
          <a:graphicData uri="http://schemas.openxmlformats.org/presentationml/2006/ole">
            <p:oleObj spid="_x0000_s55304" name="Foto do Photo Editor" r:id="rId4" imgW="6095238" imgH="4571429" progId="">
              <p:embed/>
            </p:oleObj>
          </a:graphicData>
        </a:graphic>
      </p:graphicFrame>
      <p:sp>
        <p:nvSpPr>
          <p:cNvPr id="55299" name="Rectangle 9"/>
          <p:cNvSpPr>
            <a:spLocks noChangeArrowheads="1"/>
          </p:cNvSpPr>
          <p:nvPr/>
        </p:nvSpPr>
        <p:spPr bwMode="auto">
          <a:xfrm>
            <a:off x="4156075" y="681038"/>
            <a:ext cx="45196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000"/>
              <a:t>Prontuário (CI): Checagem 2 x D</a:t>
            </a:r>
          </a:p>
        </p:txBody>
      </p:sp>
      <p:sp>
        <p:nvSpPr>
          <p:cNvPr id="55300" name="Text Box 10"/>
          <p:cNvSpPr txBox="1">
            <a:spLocks noChangeArrowheads="1"/>
          </p:cNvSpPr>
          <p:nvPr/>
        </p:nvSpPr>
        <p:spPr bwMode="auto">
          <a:xfrm>
            <a:off x="-36513" y="3706813"/>
            <a:ext cx="9144001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Vraciu et al. 1977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Celli </a:t>
            </a:r>
            <a:r>
              <a:rPr lang="es-ES" altLang="pt-BR" sz="1200" b="1" i="1">
                <a:latin typeface="Arial" panose="020B0604020202020204" pitchFamily="34" charset="0"/>
              </a:rPr>
              <a:t>et al. </a:t>
            </a:r>
            <a:r>
              <a:rPr lang="es-ES" altLang="pt-BR" sz="1200" b="1">
                <a:latin typeface="Arial" panose="020B0604020202020204" pitchFamily="34" charset="0"/>
              </a:rPr>
              <a:t>1984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Roukema </a:t>
            </a:r>
            <a:r>
              <a:rPr lang="es-ES" altLang="pt-BR" sz="1200" b="1" i="1">
                <a:latin typeface="Arial" panose="020B0604020202020204" pitchFamily="34" charset="0"/>
              </a:rPr>
              <a:t>et al. </a:t>
            </a:r>
            <a:r>
              <a:rPr lang="es-ES" altLang="pt-BR" sz="1200" b="1">
                <a:latin typeface="Arial" panose="020B0604020202020204" pitchFamily="34" charset="0"/>
              </a:rPr>
              <a:t>1988</a:t>
            </a:r>
          </a:p>
          <a:p>
            <a:pPr algn="r" eaLnBrk="1" hangingPunct="1"/>
            <a:r>
              <a:rPr lang="es-ES" altLang="pt-BR" sz="1200" b="1">
                <a:latin typeface="Arial" panose="020B0604020202020204" pitchFamily="34" charset="0"/>
              </a:rPr>
              <a:t>Ntoumenopoulos </a:t>
            </a:r>
            <a:r>
              <a:rPr lang="es-ES" altLang="pt-BR" sz="1200" b="1" i="1">
                <a:latin typeface="Arial" panose="020B0604020202020204" pitchFamily="34" charset="0"/>
              </a:rPr>
              <a:t>et al.  </a:t>
            </a:r>
            <a:r>
              <a:rPr lang="es-ES" altLang="pt-BR" sz="1200" b="1">
                <a:latin typeface="Arial" panose="020B0604020202020204" pitchFamily="34" charset="0"/>
              </a:rPr>
              <a:t>2002</a:t>
            </a:r>
            <a:endParaRPr lang="pt-BR" altLang="pt-BR" sz="1200" b="1">
              <a:latin typeface="Arial" panose="020B0604020202020204" pitchFamily="34" charset="0"/>
            </a:endParaRPr>
          </a:p>
        </p:txBody>
      </p:sp>
      <p:pic>
        <p:nvPicPr>
          <p:cNvPr id="55301" name="Picture 13" descr="Lucia e Débora 0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7650"/>
            <a:ext cx="25923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96" t="2043" r="26723" b="2209"/>
          <a:stretch>
            <a:fillRect/>
          </a:stretch>
        </p:blipFill>
        <p:spPr bwMode="auto">
          <a:xfrm>
            <a:off x="4648200" y="1428750"/>
            <a:ext cx="29591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Fisioterapia Respiratória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68313" y="357188"/>
            <a:ext cx="828040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altLang="pt-BR" sz="2000" b="1"/>
              <a:t>HOSPITAL de CLÍNICAS de PORTO ALEGRE  -  CCIH</a:t>
            </a:r>
          </a:p>
          <a:p>
            <a:pPr algn="ctr" eaLnBrk="1" hangingPunct="1">
              <a:spcBef>
                <a:spcPct val="20000"/>
              </a:spcBef>
            </a:pPr>
            <a:r>
              <a:rPr lang="pt-BR" altLang="pt-BR" sz="2200" b="1"/>
              <a:t>PAVM UTIs adultos 2002-2012 </a:t>
            </a:r>
          </a:p>
          <a:p>
            <a:pPr algn="ctr" eaLnBrk="1" hangingPunct="1">
              <a:spcBef>
                <a:spcPct val="20000"/>
              </a:spcBef>
            </a:pPr>
            <a:r>
              <a:rPr lang="pt-BR" altLang="pt-BR" sz="2200" b="1"/>
              <a:t>Análise por regressão Segmentada pré e pós aplicação do protocolo (P&lt;0,001)</a:t>
            </a:r>
          </a:p>
        </p:txBody>
      </p:sp>
      <p:pic>
        <p:nvPicPr>
          <p:cNvPr id="56322" name="Picture 3" descr="imagem 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600200"/>
            <a:ext cx="6248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114425" y="4570413"/>
            <a:ext cx="7058025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Estudo – Tese de Doutorado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pic>
        <p:nvPicPr>
          <p:cNvPr id="58372" name="Picture 5" descr="desenho_3_12_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701675"/>
            <a:ext cx="4537075" cy="34909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CaixaDeTexto 6"/>
          <p:cNvSpPr txBox="1">
            <a:spLocks noChangeArrowheads="1"/>
          </p:cNvSpPr>
          <p:nvPr/>
        </p:nvSpPr>
        <p:spPr bwMode="auto">
          <a:xfrm>
            <a:off x="5508625" y="2355850"/>
            <a:ext cx="3130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006600"/>
                </a:solidFill>
              </a:rPr>
              <a:t>5781 Observações </a:t>
            </a:r>
          </a:p>
          <a:p>
            <a:pPr algn="ctr" eaLnBrk="1" hangingPunct="1"/>
            <a:r>
              <a:rPr lang="pt-BR" altLang="pt-BR" b="1">
                <a:solidFill>
                  <a:srgbClr val="006600"/>
                </a:solidFill>
              </a:rPr>
              <a:t>Média 10,7 (9,8 a 11,6)</a:t>
            </a:r>
          </a:p>
        </p:txBody>
      </p:sp>
      <p:sp>
        <p:nvSpPr>
          <p:cNvPr id="58374" name="CaixaDeTexto 1"/>
          <p:cNvSpPr txBox="1">
            <a:spLocks noChangeArrowheads="1"/>
          </p:cNvSpPr>
          <p:nvPr/>
        </p:nvSpPr>
        <p:spPr bwMode="auto">
          <a:xfrm>
            <a:off x="7740650" y="3975100"/>
            <a:ext cx="1997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>
                <a:latin typeface="Arial" panose="020B0604020202020204" pitchFamily="34" charset="0"/>
              </a:rPr>
              <a:t>Vieira.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aixaDeTexto 4"/>
          <p:cNvSpPr txBox="1">
            <a:spLocks noChangeArrowheads="1"/>
          </p:cNvSpPr>
          <p:nvPr/>
        </p:nvSpPr>
        <p:spPr bwMode="auto">
          <a:xfrm>
            <a:off x="368300" y="249238"/>
            <a:ext cx="8451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latin typeface="Verdana" panose="020B0604030504040204" pitchFamily="34" charset="0"/>
              </a:rPr>
              <a:t>MORTALIDADE E RESISTÊNCIA BACTERIANA</a:t>
            </a:r>
          </a:p>
        </p:txBody>
      </p:sp>
      <p:sp>
        <p:nvSpPr>
          <p:cNvPr id="19458" name="CaixaDeTexto 4"/>
          <p:cNvSpPr txBox="1">
            <a:spLocks noChangeArrowheads="1"/>
          </p:cNvSpPr>
          <p:nvPr/>
        </p:nvSpPr>
        <p:spPr bwMode="auto">
          <a:xfrm>
            <a:off x="7408863" y="3865563"/>
            <a:ext cx="1411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200">
                <a:cs typeface="Arial" panose="020B0604020202020204" pitchFamily="34" charset="0"/>
              </a:rPr>
              <a:t>Campos, AJIC, 2016</a:t>
            </a:r>
          </a:p>
          <a:p>
            <a:pPr algn="r" eaLnBrk="1" hangingPunct="1"/>
            <a:r>
              <a:rPr lang="pt-BR" altLang="pt-BR" sz="1200">
                <a:cs typeface="Arial" panose="020B0604020202020204" pitchFamily="34" charset="0"/>
              </a:rPr>
              <a:t>Bogan C, AJIC, 2014</a:t>
            </a:r>
          </a:p>
        </p:txBody>
      </p:sp>
      <p:sp>
        <p:nvSpPr>
          <p:cNvPr id="19459" name="CaixaDeTexto 1"/>
          <p:cNvSpPr txBox="1">
            <a:spLocks noChangeArrowheads="1"/>
          </p:cNvSpPr>
          <p:nvPr/>
        </p:nvSpPr>
        <p:spPr bwMode="auto">
          <a:xfrm>
            <a:off x="5553075" y="1951038"/>
            <a:ext cx="37496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800" b="1">
                <a:solidFill>
                  <a:srgbClr val="006600"/>
                </a:solidFill>
              </a:rPr>
              <a:t>MORTALIDADE ALTA </a:t>
            </a:r>
            <a:r>
              <a:rPr lang="pt-BR" altLang="pt-BR" sz="1800" b="1"/>
              <a:t>-  27.8-66,7% </a:t>
            </a:r>
          </a:p>
          <a:p>
            <a:pPr algn="ctr" eaLnBrk="1" hangingPunct="1"/>
            <a:r>
              <a:rPr lang="pt-BR" altLang="pt-BR" sz="1800" b="1">
                <a:solidFill>
                  <a:srgbClr val="006600"/>
                </a:solidFill>
              </a:rPr>
              <a:t>DETERIORAÇÃO DO ESTADO FUNCIONAL</a:t>
            </a:r>
          </a:p>
          <a:p>
            <a:pPr eaLnBrk="1" hangingPunct="1"/>
            <a:endParaRPr lang="pt-BR" altLang="pt-BR" sz="1800" b="1">
              <a:solidFill>
                <a:srgbClr val="006600"/>
              </a:solidFill>
            </a:endParaRPr>
          </a:p>
          <a:p>
            <a:pPr eaLnBrk="1" hangingPunct="1"/>
            <a:endParaRPr lang="pt-BR" altLang="pt-BR" sz="1000" b="1">
              <a:solidFill>
                <a:srgbClr val="006600"/>
              </a:solidFill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54" t="29149" r="29832" b="30055"/>
          <a:stretch>
            <a:fillRect/>
          </a:stretch>
        </p:blipFill>
        <p:spPr bwMode="auto">
          <a:xfrm>
            <a:off x="368300" y="835025"/>
            <a:ext cx="5456238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1"/>
          <p:cNvSpPr txBox="1">
            <a:spLocks noChangeArrowheads="1"/>
          </p:cNvSpPr>
          <p:nvPr/>
        </p:nvSpPr>
        <p:spPr bwMode="auto">
          <a:xfrm>
            <a:off x="2330450" y="2492375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>
                <a:cs typeface="Arial" panose="020B0604020202020204" pitchFamily="34" charset="0"/>
              </a:rPr>
              <a:t>KPC</a:t>
            </a:r>
          </a:p>
        </p:txBody>
      </p:sp>
      <p:sp>
        <p:nvSpPr>
          <p:cNvPr id="19462" name="CaixaDeTexto 8"/>
          <p:cNvSpPr txBox="1">
            <a:spLocks noChangeArrowheads="1"/>
          </p:cNvSpPr>
          <p:nvPr/>
        </p:nvSpPr>
        <p:spPr bwMode="auto">
          <a:xfrm flipH="1">
            <a:off x="2330450" y="2038350"/>
            <a:ext cx="82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>
                <a:cs typeface="Arial" panose="020B0604020202020204" pitchFamily="34" charset="0"/>
              </a:rPr>
              <a:t>ESBL</a:t>
            </a:r>
          </a:p>
        </p:txBody>
      </p:sp>
      <p:sp>
        <p:nvSpPr>
          <p:cNvPr id="19463" name="CaixaDeTexto 9"/>
          <p:cNvSpPr txBox="1">
            <a:spLocks noChangeArrowheads="1"/>
          </p:cNvSpPr>
          <p:nvPr/>
        </p:nvSpPr>
        <p:spPr bwMode="auto">
          <a:xfrm>
            <a:off x="2743200" y="1504950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>
                <a:cs typeface="Arial" panose="020B0604020202020204" pitchFamily="34" charset="0"/>
              </a:rPr>
              <a:t>Suscetível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DE PNEUMONIA RELACIONADA À VM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Tese de Doutorado – Impacto do Cuidado na PAVM</a:t>
            </a: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>
              <a:latin typeface="Arial" panose="020B0604020202020204" pitchFamily="34" charset="0"/>
            </a:endParaRPr>
          </a:p>
        </p:txBody>
      </p:sp>
      <p:graphicFrame>
        <p:nvGraphicFramePr>
          <p:cNvPr id="44135" name="Group 103"/>
          <p:cNvGraphicFramePr>
            <a:graphicFrameLocks noGrp="1"/>
          </p:cNvGraphicFramePr>
          <p:nvPr/>
        </p:nvGraphicFramePr>
        <p:xfrm>
          <a:off x="179388" y="1023938"/>
          <a:ext cx="8794750" cy="3028950"/>
        </p:xfrm>
        <a:graphic>
          <a:graphicData uri="http://schemas.openxmlformats.org/drawingml/2006/table">
            <a:tbl>
              <a:tblPr/>
              <a:tblGrid>
                <a:gridCol w="3902075"/>
                <a:gridCol w="665162"/>
                <a:gridCol w="1276350"/>
                <a:gridCol w="1150938"/>
                <a:gridCol w="842962"/>
                <a:gridCol w="957263"/>
              </a:tblGrid>
              <a:tr h="549275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Análise Multivariada </a:t>
                      </a: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da associação entre realização dos CNFP e a ocorrência de PAVM*</a:t>
                      </a:r>
                      <a:r>
                        <a:rPr kumimoji="0" lang="pt-BR" alt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 </a:t>
                      </a: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  Fração Atribuída na População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Fração Atribuída na População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9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Cuidados não farmacológicos de prevenção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OR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CI95%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 Value 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AFp %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1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3090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CI 95%</a:t>
                      </a:r>
                      <a:endParaRPr kumimoji="0" lang="pt-BR" alt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13090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Realização Fisioterapia Respiratória</a:t>
                      </a:r>
                      <a:endParaRPr kumimoji="0" lang="pt-BR" alt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0.39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0.18 a 0.82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0.016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49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13 a  65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Manutenção da Cabeceira Elevada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0.57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0.33 a 0.99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0.047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9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0 a 13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64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Realização da Higiene Oral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64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    Realizada  Pressão Balonete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0.44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0.24 a 0.84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0.010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29</a:t>
                      </a: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9 a 39</a:t>
                      </a: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      Não realizada  Pressão Balonete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1.61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0.78 a 3.32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0.197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Realização da Pressão Balonete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738">
                <a:tc>
                  <a:txBody>
                    <a:bodyPr/>
                    <a:lstStyle>
                      <a:lvl1pPr marL="3492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4925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492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9250" algn="l"/>
                        </a:tabLst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Realizada Higiene Oral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0.42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0.21 a 0.85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0.016</a:t>
                      </a:r>
                      <a:endParaRPr kumimoji="0" lang="pt-BR" altLang="pt-BR" sz="1100" b="1" i="0" u="sng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32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8 a 44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marL="368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3683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3683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8300" algn="l"/>
                        </a:tabLst>
                      </a:pPr>
                      <a:r>
                        <a:rPr kumimoji="0" lang="pt-BR" alt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Não realizada Higiene Oral 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1.69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0.77 a 3.70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0.193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Manutenção HME**   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1.14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0.66 a 1.99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0.637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Manutenção circuito Ventilação</a:t>
                      </a:r>
                    </a:p>
                  </a:txBody>
                  <a:tcPr marL="68584" marR="68584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1.30</a:t>
                      </a: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0.68 a 2.49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0.433</a:t>
                      </a:r>
                      <a:endParaRPr kumimoji="0" lang="pt-BR" altLang="pt-B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8584" marR="685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MEDIDAS PREVENTIVAS – PROTOCOLO ASSISTENCIAL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76" t="38077" r="30621" b="22472"/>
          <a:stretch>
            <a:fillRect/>
          </a:stretch>
        </p:blipFill>
        <p:spPr bwMode="auto">
          <a:xfrm>
            <a:off x="1371600" y="693738"/>
            <a:ext cx="629920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INDICADORES – Pneumonias Relacionada a Ventilação Mecânica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0" t="13556" r="11659" b="7999"/>
          <a:stretch>
            <a:fillRect/>
          </a:stretch>
        </p:blipFill>
        <p:spPr bwMode="auto">
          <a:xfrm>
            <a:off x="1447800" y="742950"/>
            <a:ext cx="604202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PNEUMONIAS RELACIONADAS À VENTILAÇÃO MECÂNICA</a:t>
            </a: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 flipV="1">
            <a:off x="596900" y="2620963"/>
            <a:ext cx="8318500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731838" y="2652713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2006</a:t>
            </a: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1433513" y="2654300"/>
            <a:ext cx="58261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2007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2170113" y="264318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2862263" y="2641600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2009</a:t>
            </a:r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3582988" y="26320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2010</a:t>
            </a: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4291013" y="2630488"/>
            <a:ext cx="573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2011</a:t>
            </a:r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5013325" y="2643188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5705475" y="2632075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2013</a:t>
            </a:r>
          </a:p>
        </p:txBody>
      </p:sp>
      <p:sp>
        <p:nvSpPr>
          <p:cNvPr id="33805" name="Text Box 14"/>
          <p:cNvSpPr txBox="1">
            <a:spLocks noChangeArrowheads="1"/>
          </p:cNvSpPr>
          <p:nvPr/>
        </p:nvSpPr>
        <p:spPr bwMode="auto">
          <a:xfrm>
            <a:off x="6427788" y="26320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2014</a:t>
            </a:r>
          </a:p>
        </p:txBody>
      </p:sp>
      <p:sp>
        <p:nvSpPr>
          <p:cNvPr id="33806" name="Text Box 15"/>
          <p:cNvSpPr txBox="1">
            <a:spLocks noChangeArrowheads="1"/>
          </p:cNvSpPr>
          <p:nvPr/>
        </p:nvSpPr>
        <p:spPr bwMode="auto">
          <a:xfrm>
            <a:off x="7135813" y="26320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2015</a:t>
            </a:r>
          </a:p>
        </p:txBody>
      </p:sp>
      <p:sp>
        <p:nvSpPr>
          <p:cNvPr id="33807" name="Text Box 16"/>
          <p:cNvSpPr txBox="1">
            <a:spLocks noChangeArrowheads="1"/>
          </p:cNvSpPr>
          <p:nvPr/>
        </p:nvSpPr>
        <p:spPr bwMode="auto">
          <a:xfrm>
            <a:off x="7742238" y="263048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2016</a:t>
            </a: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841375" y="1419225"/>
            <a:ext cx="382588" cy="11636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784225" y="1143000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18,3</a:t>
            </a:r>
          </a:p>
        </p:txBody>
      </p:sp>
      <p:sp>
        <p:nvSpPr>
          <p:cNvPr id="79891" name="Rectangle 19"/>
          <p:cNvSpPr>
            <a:spLocks noChangeArrowheads="1"/>
          </p:cNvSpPr>
          <p:nvPr/>
        </p:nvSpPr>
        <p:spPr bwMode="auto">
          <a:xfrm>
            <a:off x="1543050" y="1589088"/>
            <a:ext cx="382588" cy="99536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1484313" y="1325563"/>
            <a:ext cx="5095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15,4</a:t>
            </a:r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2259013" y="1720850"/>
            <a:ext cx="382587" cy="863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2187575" y="1460500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13,0</a:t>
            </a:r>
          </a:p>
        </p:txBody>
      </p:sp>
      <p:sp>
        <p:nvSpPr>
          <p:cNvPr id="79895" name="Rectangle 23"/>
          <p:cNvSpPr>
            <a:spLocks noChangeArrowheads="1"/>
          </p:cNvSpPr>
          <p:nvPr/>
        </p:nvSpPr>
        <p:spPr bwMode="auto">
          <a:xfrm>
            <a:off x="2946400" y="1860550"/>
            <a:ext cx="382588" cy="7207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7" name="Rectangle 25"/>
          <p:cNvSpPr>
            <a:spLocks noChangeArrowheads="1"/>
          </p:cNvSpPr>
          <p:nvPr/>
        </p:nvSpPr>
        <p:spPr bwMode="auto">
          <a:xfrm>
            <a:off x="3662363" y="2081213"/>
            <a:ext cx="382587" cy="5016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4378325" y="2185988"/>
            <a:ext cx="382588" cy="3968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5099050" y="2249488"/>
            <a:ext cx="382588" cy="3333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5805488" y="2335213"/>
            <a:ext cx="382587" cy="2476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537325" y="2368550"/>
            <a:ext cx="382588" cy="2095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7218363" y="2416175"/>
            <a:ext cx="382587" cy="1619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9909" name="Rectangle 37"/>
          <p:cNvSpPr>
            <a:spLocks noChangeArrowheads="1"/>
          </p:cNvSpPr>
          <p:nvPr/>
        </p:nvSpPr>
        <p:spPr bwMode="auto">
          <a:xfrm>
            <a:off x="7848600" y="2473325"/>
            <a:ext cx="382588" cy="10001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8435975" y="2497138"/>
            <a:ext cx="382588" cy="6826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2919413" y="1582738"/>
            <a:ext cx="5095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12,5</a:t>
            </a:r>
          </a:p>
        </p:txBody>
      </p:sp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3657600" y="1801813"/>
            <a:ext cx="417513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8,2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4376738" y="190658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6,6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5086350" y="1973263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4,8</a:t>
            </a:r>
          </a:p>
        </p:txBody>
      </p: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5772150" y="2041525"/>
            <a:ext cx="417513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4,0</a:t>
            </a: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6497638" y="207168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3,7</a:t>
            </a: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7185025" y="2122488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3,2</a:t>
            </a:r>
          </a:p>
        </p:txBody>
      </p:sp>
      <p:sp>
        <p:nvSpPr>
          <p:cNvPr id="52" name="Text Box 38"/>
          <p:cNvSpPr txBox="1">
            <a:spLocks noChangeArrowheads="1"/>
          </p:cNvSpPr>
          <p:nvPr/>
        </p:nvSpPr>
        <p:spPr bwMode="auto">
          <a:xfrm>
            <a:off x="7834313" y="2171700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2,0</a:t>
            </a:r>
          </a:p>
        </p:txBody>
      </p:sp>
      <p:sp>
        <p:nvSpPr>
          <p:cNvPr id="53" name="Text Box 38"/>
          <p:cNvSpPr txBox="1">
            <a:spLocks noChangeArrowheads="1"/>
          </p:cNvSpPr>
          <p:nvPr/>
        </p:nvSpPr>
        <p:spPr bwMode="auto">
          <a:xfrm>
            <a:off x="8421688" y="223678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1,4</a:t>
            </a:r>
          </a:p>
        </p:txBody>
      </p:sp>
      <p:sp>
        <p:nvSpPr>
          <p:cNvPr id="33832" name="Text Box 16"/>
          <p:cNvSpPr txBox="1">
            <a:spLocks noChangeArrowheads="1"/>
          </p:cNvSpPr>
          <p:nvPr/>
        </p:nvSpPr>
        <p:spPr bwMode="auto">
          <a:xfrm>
            <a:off x="8324850" y="2628900"/>
            <a:ext cx="5810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9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9" grpId="0" animBg="1"/>
      <p:bldP spid="79890" grpId="0"/>
      <p:bldP spid="79891" grpId="0" animBg="1"/>
      <p:bldP spid="79892" grpId="0"/>
      <p:bldP spid="79893" grpId="0" animBg="1"/>
      <p:bldP spid="79894" grpId="0"/>
      <p:bldP spid="79895" grpId="0" animBg="1"/>
      <p:bldP spid="79897" grpId="0" animBg="1"/>
      <p:bldP spid="79899" grpId="0" animBg="1"/>
      <p:bldP spid="79901" grpId="0" animBg="1"/>
      <p:bldP spid="79903" grpId="0" animBg="1"/>
      <p:bldP spid="79905" grpId="0" animBg="1"/>
      <p:bldP spid="79907" grpId="0" animBg="1"/>
      <p:bldP spid="79909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38"/>
          <p:cNvSpPr>
            <a:spLocks noChangeShapeType="1"/>
          </p:cNvSpPr>
          <p:nvPr/>
        </p:nvSpPr>
        <p:spPr bwMode="auto">
          <a:xfrm flipV="1">
            <a:off x="584200" y="2649538"/>
            <a:ext cx="83486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20" name="Text Box 39"/>
          <p:cNvSpPr txBox="1">
            <a:spLocks noChangeArrowheads="1"/>
          </p:cNvSpPr>
          <p:nvPr/>
        </p:nvSpPr>
        <p:spPr bwMode="auto">
          <a:xfrm>
            <a:off x="719138" y="2670175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2006</a:t>
            </a:r>
          </a:p>
        </p:txBody>
      </p:sp>
      <p:sp>
        <p:nvSpPr>
          <p:cNvPr id="34821" name="Text Box 40"/>
          <p:cNvSpPr txBox="1">
            <a:spLocks noChangeArrowheads="1"/>
          </p:cNvSpPr>
          <p:nvPr/>
        </p:nvSpPr>
        <p:spPr bwMode="auto">
          <a:xfrm>
            <a:off x="1420813" y="2671763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2007</a:t>
            </a:r>
          </a:p>
        </p:txBody>
      </p:sp>
      <p:sp>
        <p:nvSpPr>
          <p:cNvPr id="34822" name="Text Box 41"/>
          <p:cNvSpPr txBox="1">
            <a:spLocks noChangeArrowheads="1"/>
          </p:cNvSpPr>
          <p:nvPr/>
        </p:nvSpPr>
        <p:spPr bwMode="auto">
          <a:xfrm>
            <a:off x="2157413" y="2660650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34823" name="Text Box 42"/>
          <p:cNvSpPr txBox="1">
            <a:spLocks noChangeArrowheads="1"/>
          </p:cNvSpPr>
          <p:nvPr/>
        </p:nvSpPr>
        <p:spPr bwMode="auto">
          <a:xfrm>
            <a:off x="2849563" y="2659063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2009</a:t>
            </a:r>
          </a:p>
        </p:txBody>
      </p:sp>
      <p:sp>
        <p:nvSpPr>
          <p:cNvPr id="34824" name="Text Box 43"/>
          <p:cNvSpPr txBox="1">
            <a:spLocks noChangeArrowheads="1"/>
          </p:cNvSpPr>
          <p:nvPr/>
        </p:nvSpPr>
        <p:spPr bwMode="auto">
          <a:xfrm>
            <a:off x="3570288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2010</a:t>
            </a:r>
          </a:p>
        </p:txBody>
      </p:sp>
      <p:sp>
        <p:nvSpPr>
          <p:cNvPr id="34825" name="Text Box 44"/>
          <p:cNvSpPr txBox="1">
            <a:spLocks noChangeArrowheads="1"/>
          </p:cNvSpPr>
          <p:nvPr/>
        </p:nvSpPr>
        <p:spPr bwMode="auto">
          <a:xfrm>
            <a:off x="4278313" y="2649538"/>
            <a:ext cx="5730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2011</a:t>
            </a:r>
          </a:p>
        </p:txBody>
      </p:sp>
      <p:sp>
        <p:nvSpPr>
          <p:cNvPr id="34826" name="Text Box 45"/>
          <p:cNvSpPr txBox="1">
            <a:spLocks noChangeArrowheads="1"/>
          </p:cNvSpPr>
          <p:nvPr/>
        </p:nvSpPr>
        <p:spPr bwMode="auto">
          <a:xfrm>
            <a:off x="5000625" y="2660650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34827" name="Text Box 46"/>
          <p:cNvSpPr txBox="1">
            <a:spLocks noChangeArrowheads="1"/>
          </p:cNvSpPr>
          <p:nvPr/>
        </p:nvSpPr>
        <p:spPr bwMode="auto">
          <a:xfrm>
            <a:off x="5692775" y="2649538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2013</a:t>
            </a:r>
          </a:p>
        </p:txBody>
      </p:sp>
      <p:sp>
        <p:nvSpPr>
          <p:cNvPr id="34828" name="Text Box 47"/>
          <p:cNvSpPr txBox="1">
            <a:spLocks noChangeArrowheads="1"/>
          </p:cNvSpPr>
          <p:nvPr/>
        </p:nvSpPr>
        <p:spPr bwMode="auto">
          <a:xfrm>
            <a:off x="6415088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2014</a:t>
            </a:r>
          </a:p>
        </p:txBody>
      </p:sp>
      <p:sp>
        <p:nvSpPr>
          <p:cNvPr id="34829" name="Text Box 48"/>
          <p:cNvSpPr txBox="1">
            <a:spLocks noChangeArrowheads="1"/>
          </p:cNvSpPr>
          <p:nvPr/>
        </p:nvSpPr>
        <p:spPr bwMode="auto">
          <a:xfrm>
            <a:off x="7123113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2015</a:t>
            </a:r>
          </a:p>
        </p:txBody>
      </p:sp>
      <p:sp>
        <p:nvSpPr>
          <p:cNvPr id="34830" name="Text Box 49"/>
          <p:cNvSpPr txBox="1">
            <a:spLocks noChangeArrowheads="1"/>
          </p:cNvSpPr>
          <p:nvPr/>
        </p:nvSpPr>
        <p:spPr bwMode="auto">
          <a:xfrm>
            <a:off x="7729538" y="2649538"/>
            <a:ext cx="5826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2016</a:t>
            </a:r>
          </a:p>
        </p:txBody>
      </p:sp>
      <p:sp>
        <p:nvSpPr>
          <p:cNvPr id="34831" name="Rectangle 50"/>
          <p:cNvSpPr>
            <a:spLocks noChangeArrowheads="1"/>
          </p:cNvSpPr>
          <p:nvPr/>
        </p:nvSpPr>
        <p:spPr bwMode="auto">
          <a:xfrm>
            <a:off x="828675" y="1436688"/>
            <a:ext cx="382588" cy="11652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2" name="Text Box 51"/>
          <p:cNvSpPr txBox="1">
            <a:spLocks noChangeArrowheads="1"/>
          </p:cNvSpPr>
          <p:nvPr/>
        </p:nvSpPr>
        <p:spPr bwMode="auto">
          <a:xfrm>
            <a:off x="771525" y="1133475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18,3</a:t>
            </a:r>
          </a:p>
        </p:txBody>
      </p:sp>
      <p:sp>
        <p:nvSpPr>
          <p:cNvPr id="34833" name="Rectangle 52"/>
          <p:cNvSpPr>
            <a:spLocks noChangeArrowheads="1"/>
          </p:cNvSpPr>
          <p:nvPr/>
        </p:nvSpPr>
        <p:spPr bwMode="auto">
          <a:xfrm>
            <a:off x="1530350" y="1608138"/>
            <a:ext cx="382588" cy="99536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4" name="Text Box 53"/>
          <p:cNvSpPr txBox="1">
            <a:spLocks noChangeArrowheads="1"/>
          </p:cNvSpPr>
          <p:nvPr/>
        </p:nvSpPr>
        <p:spPr bwMode="auto">
          <a:xfrm>
            <a:off x="1471613" y="1316038"/>
            <a:ext cx="5095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15,4</a:t>
            </a:r>
          </a:p>
        </p:txBody>
      </p:sp>
      <p:sp>
        <p:nvSpPr>
          <p:cNvPr id="34835" name="Rectangle 54"/>
          <p:cNvSpPr>
            <a:spLocks noChangeArrowheads="1"/>
          </p:cNvSpPr>
          <p:nvPr/>
        </p:nvSpPr>
        <p:spPr bwMode="auto">
          <a:xfrm>
            <a:off x="2246313" y="1738313"/>
            <a:ext cx="382587" cy="86518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6" name="Text Box 55"/>
          <p:cNvSpPr txBox="1">
            <a:spLocks noChangeArrowheads="1"/>
          </p:cNvSpPr>
          <p:nvPr/>
        </p:nvSpPr>
        <p:spPr bwMode="auto">
          <a:xfrm>
            <a:off x="2174875" y="1450975"/>
            <a:ext cx="509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13,0</a:t>
            </a:r>
          </a:p>
        </p:txBody>
      </p:sp>
      <p:sp>
        <p:nvSpPr>
          <p:cNvPr id="34837" name="Rectangle 56"/>
          <p:cNvSpPr>
            <a:spLocks noChangeArrowheads="1"/>
          </p:cNvSpPr>
          <p:nvPr/>
        </p:nvSpPr>
        <p:spPr bwMode="auto">
          <a:xfrm>
            <a:off x="2933700" y="1878013"/>
            <a:ext cx="382588" cy="7207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38" name="Text Box 57"/>
          <p:cNvSpPr txBox="1">
            <a:spLocks noChangeArrowheads="1"/>
          </p:cNvSpPr>
          <p:nvPr/>
        </p:nvSpPr>
        <p:spPr bwMode="auto">
          <a:xfrm>
            <a:off x="2874963" y="1595438"/>
            <a:ext cx="5095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12,5</a:t>
            </a:r>
          </a:p>
        </p:txBody>
      </p:sp>
      <p:sp>
        <p:nvSpPr>
          <p:cNvPr id="34839" name="Rectangle 58"/>
          <p:cNvSpPr>
            <a:spLocks noChangeArrowheads="1"/>
          </p:cNvSpPr>
          <p:nvPr/>
        </p:nvSpPr>
        <p:spPr bwMode="auto">
          <a:xfrm>
            <a:off x="3649663" y="2098675"/>
            <a:ext cx="382587" cy="5016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0" name="Text Box 59"/>
          <p:cNvSpPr txBox="1">
            <a:spLocks noChangeArrowheads="1"/>
          </p:cNvSpPr>
          <p:nvPr/>
        </p:nvSpPr>
        <p:spPr bwMode="auto">
          <a:xfrm>
            <a:off x="3643313" y="1816100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8,2</a:t>
            </a:r>
          </a:p>
        </p:txBody>
      </p:sp>
      <p:sp>
        <p:nvSpPr>
          <p:cNvPr id="34841" name="Rectangle 60"/>
          <p:cNvSpPr>
            <a:spLocks noChangeArrowheads="1"/>
          </p:cNvSpPr>
          <p:nvPr/>
        </p:nvSpPr>
        <p:spPr bwMode="auto">
          <a:xfrm>
            <a:off x="4365625" y="2203450"/>
            <a:ext cx="382588" cy="3968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2" name="Text Box 61"/>
          <p:cNvSpPr txBox="1">
            <a:spLocks noChangeArrowheads="1"/>
          </p:cNvSpPr>
          <p:nvPr/>
        </p:nvSpPr>
        <p:spPr bwMode="auto">
          <a:xfrm>
            <a:off x="4362450" y="1919288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6,6</a:t>
            </a:r>
          </a:p>
        </p:txBody>
      </p:sp>
      <p:sp>
        <p:nvSpPr>
          <p:cNvPr id="34843" name="Rectangle 62"/>
          <p:cNvSpPr>
            <a:spLocks noChangeArrowheads="1"/>
          </p:cNvSpPr>
          <p:nvPr/>
        </p:nvSpPr>
        <p:spPr bwMode="auto">
          <a:xfrm>
            <a:off x="5086350" y="2268538"/>
            <a:ext cx="382588" cy="331787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4" name="Text Box 63"/>
          <p:cNvSpPr txBox="1">
            <a:spLocks noChangeArrowheads="1"/>
          </p:cNvSpPr>
          <p:nvPr/>
        </p:nvSpPr>
        <p:spPr bwMode="auto">
          <a:xfrm>
            <a:off x="5072063" y="1985963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4,8</a:t>
            </a:r>
          </a:p>
        </p:txBody>
      </p:sp>
      <p:sp>
        <p:nvSpPr>
          <p:cNvPr id="34845" name="Rectangle 64"/>
          <p:cNvSpPr>
            <a:spLocks noChangeArrowheads="1"/>
          </p:cNvSpPr>
          <p:nvPr/>
        </p:nvSpPr>
        <p:spPr bwMode="auto">
          <a:xfrm>
            <a:off x="5792788" y="2352675"/>
            <a:ext cx="382587" cy="2492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6" name="Text Box 65"/>
          <p:cNvSpPr txBox="1">
            <a:spLocks noChangeArrowheads="1"/>
          </p:cNvSpPr>
          <p:nvPr/>
        </p:nvSpPr>
        <p:spPr bwMode="auto">
          <a:xfrm>
            <a:off x="5778500" y="2063750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4,0</a:t>
            </a:r>
          </a:p>
        </p:txBody>
      </p:sp>
      <p:sp>
        <p:nvSpPr>
          <p:cNvPr id="34847" name="Rectangle 66"/>
          <p:cNvSpPr>
            <a:spLocks noChangeArrowheads="1"/>
          </p:cNvSpPr>
          <p:nvPr/>
        </p:nvSpPr>
        <p:spPr bwMode="auto">
          <a:xfrm>
            <a:off x="6524625" y="2386013"/>
            <a:ext cx="382588" cy="20955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48" name="Text Box 67"/>
          <p:cNvSpPr txBox="1">
            <a:spLocks noChangeArrowheads="1"/>
          </p:cNvSpPr>
          <p:nvPr/>
        </p:nvSpPr>
        <p:spPr bwMode="auto">
          <a:xfrm>
            <a:off x="6503988" y="2093913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3,7</a:t>
            </a:r>
          </a:p>
        </p:txBody>
      </p:sp>
      <p:sp>
        <p:nvSpPr>
          <p:cNvPr id="34849" name="Rectangle 68"/>
          <p:cNvSpPr>
            <a:spLocks noChangeArrowheads="1"/>
          </p:cNvSpPr>
          <p:nvPr/>
        </p:nvSpPr>
        <p:spPr bwMode="auto">
          <a:xfrm>
            <a:off x="7205663" y="2435225"/>
            <a:ext cx="382587" cy="1603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50" name="Text Box 69"/>
          <p:cNvSpPr txBox="1">
            <a:spLocks noChangeArrowheads="1"/>
          </p:cNvSpPr>
          <p:nvPr/>
        </p:nvSpPr>
        <p:spPr bwMode="auto">
          <a:xfrm>
            <a:off x="7191375" y="2143125"/>
            <a:ext cx="4175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3,2</a:t>
            </a:r>
          </a:p>
        </p:txBody>
      </p:sp>
      <p:sp>
        <p:nvSpPr>
          <p:cNvPr id="34851" name="Rectangle 70"/>
          <p:cNvSpPr>
            <a:spLocks noChangeArrowheads="1"/>
          </p:cNvSpPr>
          <p:nvPr/>
        </p:nvSpPr>
        <p:spPr bwMode="auto">
          <a:xfrm>
            <a:off x="7835900" y="2492375"/>
            <a:ext cx="382588" cy="984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52" name="Text Box 71"/>
          <p:cNvSpPr txBox="1">
            <a:spLocks noChangeArrowheads="1"/>
          </p:cNvSpPr>
          <p:nvPr/>
        </p:nvSpPr>
        <p:spPr bwMode="auto">
          <a:xfrm>
            <a:off x="7821613" y="2205038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2,0</a:t>
            </a:r>
          </a:p>
        </p:txBody>
      </p:sp>
      <p:sp>
        <p:nvSpPr>
          <p:cNvPr id="34853" name="Line 72"/>
          <p:cNvSpPr>
            <a:spLocks noChangeShapeType="1"/>
          </p:cNvSpPr>
          <p:nvPr/>
        </p:nvSpPr>
        <p:spPr bwMode="auto">
          <a:xfrm>
            <a:off x="1027113" y="882650"/>
            <a:ext cx="7583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54" name="Line 73"/>
          <p:cNvSpPr>
            <a:spLocks noChangeShapeType="1"/>
          </p:cNvSpPr>
          <p:nvPr/>
        </p:nvSpPr>
        <p:spPr bwMode="auto">
          <a:xfrm flipV="1">
            <a:off x="1027113" y="882650"/>
            <a:ext cx="0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55" name="Line 74"/>
          <p:cNvSpPr>
            <a:spLocks noChangeShapeType="1"/>
          </p:cNvSpPr>
          <p:nvPr/>
        </p:nvSpPr>
        <p:spPr bwMode="auto">
          <a:xfrm flipH="1" flipV="1">
            <a:off x="8597900" y="882650"/>
            <a:ext cx="12700" cy="138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56" name="Text Box 75"/>
          <p:cNvSpPr txBox="1">
            <a:spLocks noChangeArrowheads="1"/>
          </p:cNvSpPr>
          <p:nvPr/>
        </p:nvSpPr>
        <p:spPr bwMode="auto">
          <a:xfrm>
            <a:off x="3532188" y="754063"/>
            <a:ext cx="2017712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92% de Redução</a:t>
            </a:r>
          </a:p>
        </p:txBody>
      </p:sp>
      <p:sp>
        <p:nvSpPr>
          <p:cNvPr id="34857" name="Text Box 76"/>
          <p:cNvSpPr txBox="1">
            <a:spLocks noChangeArrowheads="1"/>
          </p:cNvSpPr>
          <p:nvPr/>
        </p:nvSpPr>
        <p:spPr bwMode="auto">
          <a:xfrm>
            <a:off x="283686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N=86</a:t>
            </a:r>
          </a:p>
        </p:txBody>
      </p:sp>
      <p:sp>
        <p:nvSpPr>
          <p:cNvPr id="34858" name="Text Box 77"/>
          <p:cNvSpPr txBox="1">
            <a:spLocks noChangeArrowheads="1"/>
          </p:cNvSpPr>
          <p:nvPr/>
        </p:nvSpPr>
        <p:spPr bwMode="auto">
          <a:xfrm>
            <a:off x="353536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N=65</a:t>
            </a:r>
          </a:p>
        </p:txBody>
      </p:sp>
      <p:sp>
        <p:nvSpPr>
          <p:cNvPr id="34859" name="Text Box 78"/>
          <p:cNvSpPr txBox="1">
            <a:spLocks noChangeArrowheads="1"/>
          </p:cNvSpPr>
          <p:nvPr/>
        </p:nvSpPr>
        <p:spPr bwMode="auto">
          <a:xfrm>
            <a:off x="4217988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N=52</a:t>
            </a:r>
          </a:p>
        </p:txBody>
      </p:sp>
      <p:sp>
        <p:nvSpPr>
          <p:cNvPr id="34860" name="Text Box 79"/>
          <p:cNvSpPr txBox="1">
            <a:spLocks noChangeArrowheads="1"/>
          </p:cNvSpPr>
          <p:nvPr/>
        </p:nvSpPr>
        <p:spPr bwMode="auto">
          <a:xfrm>
            <a:off x="498316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N=40</a:t>
            </a:r>
          </a:p>
        </p:txBody>
      </p:sp>
      <p:sp>
        <p:nvSpPr>
          <p:cNvPr id="34861" name="Text Box 80"/>
          <p:cNvSpPr txBox="1">
            <a:spLocks noChangeArrowheads="1"/>
          </p:cNvSpPr>
          <p:nvPr/>
        </p:nvSpPr>
        <p:spPr bwMode="auto">
          <a:xfrm>
            <a:off x="5680075" y="2890838"/>
            <a:ext cx="617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N=34</a:t>
            </a:r>
          </a:p>
        </p:txBody>
      </p:sp>
      <p:sp>
        <p:nvSpPr>
          <p:cNvPr id="34862" name="Text Box 81"/>
          <p:cNvSpPr txBox="1">
            <a:spLocks noChangeArrowheads="1"/>
          </p:cNvSpPr>
          <p:nvPr/>
        </p:nvSpPr>
        <p:spPr bwMode="auto">
          <a:xfrm>
            <a:off x="6440488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N=30</a:t>
            </a:r>
          </a:p>
        </p:txBody>
      </p:sp>
      <p:sp>
        <p:nvSpPr>
          <p:cNvPr id="34863" name="Text Box 82"/>
          <p:cNvSpPr txBox="1">
            <a:spLocks noChangeArrowheads="1"/>
          </p:cNvSpPr>
          <p:nvPr/>
        </p:nvSpPr>
        <p:spPr bwMode="auto">
          <a:xfrm>
            <a:off x="7756525" y="2878138"/>
            <a:ext cx="617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N=18</a:t>
            </a:r>
          </a:p>
        </p:txBody>
      </p:sp>
      <p:sp>
        <p:nvSpPr>
          <p:cNvPr id="34864" name="Text Box 83"/>
          <p:cNvSpPr txBox="1">
            <a:spLocks noChangeArrowheads="1"/>
          </p:cNvSpPr>
          <p:nvPr/>
        </p:nvSpPr>
        <p:spPr bwMode="auto">
          <a:xfrm>
            <a:off x="708025" y="2900363"/>
            <a:ext cx="7175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N=120</a:t>
            </a:r>
          </a:p>
        </p:txBody>
      </p:sp>
      <p:sp>
        <p:nvSpPr>
          <p:cNvPr id="34865" name="Text Box 84"/>
          <p:cNvSpPr txBox="1">
            <a:spLocks noChangeArrowheads="1"/>
          </p:cNvSpPr>
          <p:nvPr/>
        </p:nvSpPr>
        <p:spPr bwMode="auto">
          <a:xfrm>
            <a:off x="7123113" y="2890838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N=27</a:t>
            </a:r>
          </a:p>
        </p:txBody>
      </p:sp>
      <p:sp>
        <p:nvSpPr>
          <p:cNvPr id="34866" name="Text Box 85"/>
          <p:cNvSpPr txBox="1">
            <a:spLocks noChangeArrowheads="1"/>
          </p:cNvSpPr>
          <p:nvPr/>
        </p:nvSpPr>
        <p:spPr bwMode="auto">
          <a:xfrm>
            <a:off x="1385888" y="2900363"/>
            <a:ext cx="7175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N=101</a:t>
            </a:r>
          </a:p>
        </p:txBody>
      </p:sp>
      <p:sp>
        <p:nvSpPr>
          <p:cNvPr id="34867" name="Text Box 86"/>
          <p:cNvSpPr txBox="1">
            <a:spLocks noChangeArrowheads="1"/>
          </p:cNvSpPr>
          <p:nvPr/>
        </p:nvSpPr>
        <p:spPr bwMode="auto">
          <a:xfrm>
            <a:off x="2157413" y="2900363"/>
            <a:ext cx="617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N=85</a:t>
            </a:r>
          </a:p>
        </p:txBody>
      </p:sp>
      <p:sp>
        <p:nvSpPr>
          <p:cNvPr id="34868" name="Text Box 87"/>
          <p:cNvSpPr txBox="1">
            <a:spLocks noChangeArrowheads="1"/>
          </p:cNvSpPr>
          <p:nvPr/>
        </p:nvSpPr>
        <p:spPr bwMode="auto">
          <a:xfrm>
            <a:off x="609600" y="3144838"/>
            <a:ext cx="801688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R$ 2,4 mi</a:t>
            </a:r>
          </a:p>
        </p:txBody>
      </p:sp>
      <p:sp>
        <p:nvSpPr>
          <p:cNvPr id="34869" name="Text Box 88"/>
          <p:cNvSpPr txBox="1">
            <a:spLocks noChangeArrowheads="1"/>
          </p:cNvSpPr>
          <p:nvPr/>
        </p:nvSpPr>
        <p:spPr bwMode="auto">
          <a:xfrm>
            <a:off x="1308100" y="3140075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R$ 2,0 mi</a:t>
            </a:r>
          </a:p>
        </p:txBody>
      </p:sp>
      <p:sp>
        <p:nvSpPr>
          <p:cNvPr id="34870" name="Text Box 89"/>
          <p:cNvSpPr txBox="1">
            <a:spLocks noChangeArrowheads="1"/>
          </p:cNvSpPr>
          <p:nvPr/>
        </p:nvSpPr>
        <p:spPr bwMode="auto">
          <a:xfrm>
            <a:off x="2044700" y="3140075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R$ 1,7 mi</a:t>
            </a:r>
          </a:p>
        </p:txBody>
      </p:sp>
      <p:sp>
        <p:nvSpPr>
          <p:cNvPr id="34871" name="Text Box 90"/>
          <p:cNvSpPr txBox="1">
            <a:spLocks noChangeArrowheads="1"/>
          </p:cNvSpPr>
          <p:nvPr/>
        </p:nvSpPr>
        <p:spPr bwMode="auto">
          <a:xfrm>
            <a:off x="2733675" y="3140075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R$ 1,7 mi</a:t>
            </a:r>
          </a:p>
        </p:txBody>
      </p:sp>
      <p:sp>
        <p:nvSpPr>
          <p:cNvPr id="34872" name="Text Box 91"/>
          <p:cNvSpPr txBox="1">
            <a:spLocks noChangeArrowheads="1"/>
          </p:cNvSpPr>
          <p:nvPr/>
        </p:nvSpPr>
        <p:spPr bwMode="auto">
          <a:xfrm>
            <a:off x="3433763" y="31400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R$ 1,3 mi</a:t>
            </a:r>
          </a:p>
        </p:txBody>
      </p:sp>
      <p:sp>
        <p:nvSpPr>
          <p:cNvPr id="34873" name="Text Box 92"/>
          <p:cNvSpPr txBox="1">
            <a:spLocks noChangeArrowheads="1"/>
          </p:cNvSpPr>
          <p:nvPr/>
        </p:nvSpPr>
        <p:spPr bwMode="auto">
          <a:xfrm>
            <a:off x="4148138" y="3144838"/>
            <a:ext cx="8016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R$ 1,0 mi</a:t>
            </a:r>
          </a:p>
        </p:txBody>
      </p:sp>
      <p:sp>
        <p:nvSpPr>
          <p:cNvPr id="34874" name="Text Box 93"/>
          <p:cNvSpPr txBox="1">
            <a:spLocks noChangeArrowheads="1"/>
          </p:cNvSpPr>
          <p:nvPr/>
        </p:nvSpPr>
        <p:spPr bwMode="auto">
          <a:xfrm>
            <a:off x="4886325" y="3149600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R$ 0,8 mi</a:t>
            </a:r>
          </a:p>
        </p:txBody>
      </p:sp>
      <p:sp>
        <p:nvSpPr>
          <p:cNvPr id="34875" name="Text Box 94"/>
          <p:cNvSpPr txBox="1">
            <a:spLocks noChangeArrowheads="1"/>
          </p:cNvSpPr>
          <p:nvPr/>
        </p:nvSpPr>
        <p:spPr bwMode="auto">
          <a:xfrm>
            <a:off x="5600700" y="3149600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R$ 0,7 mi</a:t>
            </a:r>
          </a:p>
        </p:txBody>
      </p:sp>
      <p:sp>
        <p:nvSpPr>
          <p:cNvPr id="34876" name="Text Box 95"/>
          <p:cNvSpPr txBox="1">
            <a:spLocks noChangeArrowheads="1"/>
          </p:cNvSpPr>
          <p:nvPr/>
        </p:nvSpPr>
        <p:spPr bwMode="auto">
          <a:xfrm>
            <a:off x="6359525" y="3149600"/>
            <a:ext cx="8016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R$ 0,6 mi</a:t>
            </a:r>
          </a:p>
        </p:txBody>
      </p:sp>
      <p:sp>
        <p:nvSpPr>
          <p:cNvPr id="34877" name="Text Box 96"/>
          <p:cNvSpPr txBox="1">
            <a:spLocks noChangeArrowheads="1"/>
          </p:cNvSpPr>
          <p:nvPr/>
        </p:nvSpPr>
        <p:spPr bwMode="auto">
          <a:xfrm>
            <a:off x="7027863" y="31527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R$ 0,5 mi</a:t>
            </a:r>
          </a:p>
        </p:txBody>
      </p:sp>
      <p:sp>
        <p:nvSpPr>
          <p:cNvPr id="34878" name="Text Box 97"/>
          <p:cNvSpPr txBox="1">
            <a:spLocks noChangeArrowheads="1"/>
          </p:cNvSpPr>
          <p:nvPr/>
        </p:nvSpPr>
        <p:spPr bwMode="auto">
          <a:xfrm>
            <a:off x="736600" y="3354388"/>
            <a:ext cx="458788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18 †</a:t>
            </a:r>
          </a:p>
        </p:txBody>
      </p:sp>
      <p:sp>
        <p:nvSpPr>
          <p:cNvPr id="34879" name="Text Box 98"/>
          <p:cNvSpPr txBox="1">
            <a:spLocks noChangeArrowheads="1"/>
          </p:cNvSpPr>
          <p:nvPr/>
        </p:nvSpPr>
        <p:spPr bwMode="auto">
          <a:xfrm>
            <a:off x="1408113" y="3359150"/>
            <a:ext cx="4587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15 †</a:t>
            </a:r>
          </a:p>
        </p:txBody>
      </p:sp>
      <p:sp>
        <p:nvSpPr>
          <p:cNvPr id="34880" name="Text Box 99"/>
          <p:cNvSpPr txBox="1">
            <a:spLocks noChangeArrowheads="1"/>
          </p:cNvSpPr>
          <p:nvPr/>
        </p:nvSpPr>
        <p:spPr bwMode="auto">
          <a:xfrm>
            <a:off x="2174875" y="3360738"/>
            <a:ext cx="4587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12 †</a:t>
            </a:r>
          </a:p>
        </p:txBody>
      </p:sp>
      <p:sp>
        <p:nvSpPr>
          <p:cNvPr id="34881" name="Text Box 100"/>
          <p:cNvSpPr txBox="1">
            <a:spLocks noChangeArrowheads="1"/>
          </p:cNvSpPr>
          <p:nvPr/>
        </p:nvSpPr>
        <p:spPr bwMode="auto">
          <a:xfrm>
            <a:off x="2874963" y="3363913"/>
            <a:ext cx="4587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12 †</a:t>
            </a:r>
          </a:p>
        </p:txBody>
      </p:sp>
      <p:sp>
        <p:nvSpPr>
          <p:cNvPr id="34882" name="Text Box 101"/>
          <p:cNvSpPr txBox="1">
            <a:spLocks noChangeArrowheads="1"/>
          </p:cNvSpPr>
          <p:nvPr/>
        </p:nvSpPr>
        <p:spPr bwMode="auto">
          <a:xfrm>
            <a:off x="3570288" y="3360738"/>
            <a:ext cx="4587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10 †</a:t>
            </a:r>
          </a:p>
        </p:txBody>
      </p:sp>
      <p:sp>
        <p:nvSpPr>
          <p:cNvPr id="34883" name="Text Box 102"/>
          <p:cNvSpPr txBox="1">
            <a:spLocks noChangeArrowheads="1"/>
          </p:cNvSpPr>
          <p:nvPr/>
        </p:nvSpPr>
        <p:spPr bwMode="auto">
          <a:xfrm>
            <a:off x="4310063" y="3368675"/>
            <a:ext cx="381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8 †</a:t>
            </a:r>
          </a:p>
        </p:txBody>
      </p:sp>
      <p:sp>
        <p:nvSpPr>
          <p:cNvPr id="34884" name="Text Box 103"/>
          <p:cNvSpPr txBox="1">
            <a:spLocks noChangeArrowheads="1"/>
          </p:cNvSpPr>
          <p:nvPr/>
        </p:nvSpPr>
        <p:spPr bwMode="auto">
          <a:xfrm>
            <a:off x="5086350" y="3370263"/>
            <a:ext cx="381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6 †</a:t>
            </a:r>
          </a:p>
        </p:txBody>
      </p:sp>
      <p:sp>
        <p:nvSpPr>
          <p:cNvPr id="34885" name="Text Box 104"/>
          <p:cNvSpPr txBox="1">
            <a:spLocks noChangeArrowheads="1"/>
          </p:cNvSpPr>
          <p:nvPr/>
        </p:nvSpPr>
        <p:spPr bwMode="auto">
          <a:xfrm>
            <a:off x="5797550" y="3381375"/>
            <a:ext cx="381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5 †</a:t>
            </a:r>
          </a:p>
        </p:txBody>
      </p:sp>
      <p:sp>
        <p:nvSpPr>
          <p:cNvPr id="34886" name="Text Box 105"/>
          <p:cNvSpPr txBox="1">
            <a:spLocks noChangeArrowheads="1"/>
          </p:cNvSpPr>
          <p:nvPr/>
        </p:nvSpPr>
        <p:spPr bwMode="auto">
          <a:xfrm>
            <a:off x="6537325" y="3381375"/>
            <a:ext cx="381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4 †</a:t>
            </a:r>
          </a:p>
        </p:txBody>
      </p:sp>
      <p:sp>
        <p:nvSpPr>
          <p:cNvPr id="34887" name="Text Box 106"/>
          <p:cNvSpPr txBox="1">
            <a:spLocks noChangeArrowheads="1"/>
          </p:cNvSpPr>
          <p:nvPr/>
        </p:nvSpPr>
        <p:spPr bwMode="auto">
          <a:xfrm>
            <a:off x="7210425" y="3370263"/>
            <a:ext cx="381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4 †</a:t>
            </a:r>
          </a:p>
        </p:txBody>
      </p:sp>
      <p:sp>
        <p:nvSpPr>
          <p:cNvPr id="34888" name="Text Box 107"/>
          <p:cNvSpPr txBox="1">
            <a:spLocks noChangeArrowheads="1"/>
          </p:cNvSpPr>
          <p:nvPr/>
        </p:nvSpPr>
        <p:spPr bwMode="auto">
          <a:xfrm>
            <a:off x="2198688" y="3598863"/>
            <a:ext cx="45720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Redução da taxa de pneumonia em 92%</a:t>
            </a:r>
          </a:p>
          <a:p>
            <a:pPr algn="ct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Economia de R$13.400.000</a:t>
            </a:r>
          </a:p>
          <a:p>
            <a:pPr algn="ct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Prevenção de 117 mortes</a:t>
            </a:r>
          </a:p>
        </p:txBody>
      </p:sp>
      <p:sp>
        <p:nvSpPr>
          <p:cNvPr id="34889" name="Text Box 108"/>
          <p:cNvSpPr txBox="1">
            <a:spLocks noChangeArrowheads="1"/>
          </p:cNvSpPr>
          <p:nvPr/>
        </p:nvSpPr>
        <p:spPr bwMode="auto">
          <a:xfrm>
            <a:off x="119063" y="638175"/>
            <a:ext cx="18383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latin typeface="Arial" charset="0"/>
                <a:cs typeface="Arial" charset="0"/>
              </a:rPr>
              <a:t>Protocolo Assistencial</a:t>
            </a:r>
          </a:p>
        </p:txBody>
      </p:sp>
      <p:sp>
        <p:nvSpPr>
          <p:cNvPr id="34890" name="Line 109"/>
          <p:cNvSpPr>
            <a:spLocks noChangeShapeType="1"/>
          </p:cNvSpPr>
          <p:nvPr/>
        </p:nvSpPr>
        <p:spPr bwMode="auto">
          <a:xfrm>
            <a:off x="1033463" y="754063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91" name="Text Box 110"/>
          <p:cNvSpPr txBox="1">
            <a:spLocks noChangeArrowheads="1"/>
          </p:cNvSpPr>
          <p:nvPr/>
        </p:nvSpPr>
        <p:spPr bwMode="auto">
          <a:xfrm>
            <a:off x="3662363" y="1287463"/>
            <a:ext cx="17589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latin typeface="Arial" charset="0"/>
                <a:cs typeface="Arial" charset="0"/>
              </a:rPr>
              <a:t>Revisão de Protocolo</a:t>
            </a:r>
          </a:p>
        </p:txBody>
      </p:sp>
      <p:sp>
        <p:nvSpPr>
          <p:cNvPr id="34892" name="Line 111"/>
          <p:cNvSpPr>
            <a:spLocks noChangeShapeType="1"/>
          </p:cNvSpPr>
          <p:nvPr/>
        </p:nvSpPr>
        <p:spPr bwMode="auto">
          <a:xfrm>
            <a:off x="4576763" y="1495425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93" name="Text Box 112"/>
          <p:cNvSpPr txBox="1">
            <a:spLocks noChangeArrowheads="1"/>
          </p:cNvSpPr>
          <p:nvPr/>
        </p:nvSpPr>
        <p:spPr bwMode="auto">
          <a:xfrm>
            <a:off x="7559675" y="1265238"/>
            <a:ext cx="9747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pt-BR" sz="1200" b="1" smtClean="0">
                <a:latin typeface="Arial" charset="0"/>
                <a:cs typeface="Arial" charset="0"/>
              </a:rPr>
              <a:t>Revisão de Protocolo</a:t>
            </a:r>
          </a:p>
        </p:txBody>
      </p:sp>
      <p:sp>
        <p:nvSpPr>
          <p:cNvPr id="34894" name="Line 113"/>
          <p:cNvSpPr>
            <a:spLocks noChangeShapeType="1"/>
          </p:cNvSpPr>
          <p:nvPr/>
        </p:nvSpPr>
        <p:spPr bwMode="auto">
          <a:xfrm>
            <a:off x="8610600" y="1808163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63566" name="Object 114"/>
          <p:cNvGraphicFramePr>
            <a:graphicFrameLocks noChangeAspect="1"/>
          </p:cNvGraphicFramePr>
          <p:nvPr/>
        </p:nvGraphicFramePr>
        <p:xfrm>
          <a:off x="227013" y="954088"/>
          <a:ext cx="549275" cy="590550"/>
        </p:xfrm>
        <a:graphic>
          <a:graphicData uri="http://schemas.openxmlformats.org/presentationml/2006/ole">
            <p:oleObj spid="_x0000_s63579" r:id="rId4" imgW="6946731" imgH="9952736" progId="">
              <p:embed/>
            </p:oleObj>
          </a:graphicData>
        </a:graphic>
      </p:graphicFrame>
      <p:sp>
        <p:nvSpPr>
          <p:cNvPr id="34896" name="Line 117"/>
          <p:cNvSpPr>
            <a:spLocks noChangeShapeType="1"/>
          </p:cNvSpPr>
          <p:nvPr/>
        </p:nvSpPr>
        <p:spPr bwMode="auto">
          <a:xfrm flipH="1">
            <a:off x="563563" y="2476500"/>
            <a:ext cx="82423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897" name="Text Box 118"/>
          <p:cNvSpPr txBox="1">
            <a:spLocks noChangeArrowheads="1"/>
          </p:cNvSpPr>
          <p:nvPr/>
        </p:nvSpPr>
        <p:spPr bwMode="auto">
          <a:xfrm>
            <a:off x="76200" y="2220913"/>
            <a:ext cx="533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cs typeface="Arial" charset="0"/>
              </a:rPr>
              <a:t>Meta 2017</a:t>
            </a:r>
          </a:p>
        </p:txBody>
      </p:sp>
      <p:sp>
        <p:nvSpPr>
          <p:cNvPr id="34898" name="Rectangle 70"/>
          <p:cNvSpPr>
            <a:spLocks noChangeArrowheads="1"/>
          </p:cNvSpPr>
          <p:nvPr/>
        </p:nvSpPr>
        <p:spPr bwMode="auto">
          <a:xfrm>
            <a:off x="8423275" y="2495550"/>
            <a:ext cx="382588" cy="9842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34899" name="Text Box 71"/>
          <p:cNvSpPr txBox="1">
            <a:spLocks noChangeArrowheads="1"/>
          </p:cNvSpPr>
          <p:nvPr/>
        </p:nvSpPr>
        <p:spPr bwMode="auto">
          <a:xfrm>
            <a:off x="8408988" y="2208213"/>
            <a:ext cx="417512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300" b="1" smtClean="0">
                <a:latin typeface="Arial" charset="0"/>
                <a:cs typeface="Arial" charset="0"/>
              </a:rPr>
              <a:t>1,4</a:t>
            </a:r>
          </a:p>
        </p:txBody>
      </p:sp>
      <p:sp>
        <p:nvSpPr>
          <p:cNvPr id="34900" name="Text Box 82"/>
          <p:cNvSpPr txBox="1">
            <a:spLocks noChangeArrowheads="1"/>
          </p:cNvSpPr>
          <p:nvPr/>
        </p:nvSpPr>
        <p:spPr bwMode="auto">
          <a:xfrm>
            <a:off x="8397875" y="2882900"/>
            <a:ext cx="617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N=12</a:t>
            </a:r>
          </a:p>
        </p:txBody>
      </p:sp>
      <p:sp>
        <p:nvSpPr>
          <p:cNvPr id="34901" name="Text Box 49"/>
          <p:cNvSpPr txBox="1">
            <a:spLocks noChangeArrowheads="1"/>
          </p:cNvSpPr>
          <p:nvPr/>
        </p:nvSpPr>
        <p:spPr bwMode="auto">
          <a:xfrm>
            <a:off x="8350250" y="2651125"/>
            <a:ext cx="5826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400" b="1" smtClean="0">
                <a:latin typeface="Arial" charset="0"/>
                <a:cs typeface="Arial" charset="0"/>
              </a:rPr>
              <a:t>2017</a:t>
            </a:r>
          </a:p>
        </p:txBody>
      </p:sp>
      <p:sp>
        <p:nvSpPr>
          <p:cNvPr id="34902" name="Text Box 96"/>
          <p:cNvSpPr txBox="1">
            <a:spLocks noChangeArrowheads="1"/>
          </p:cNvSpPr>
          <p:nvPr/>
        </p:nvSpPr>
        <p:spPr bwMode="auto">
          <a:xfrm>
            <a:off x="7685088" y="31527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R$ 0,4 mi</a:t>
            </a:r>
          </a:p>
        </p:txBody>
      </p:sp>
      <p:sp>
        <p:nvSpPr>
          <p:cNvPr id="34903" name="Text Box 106"/>
          <p:cNvSpPr txBox="1">
            <a:spLocks noChangeArrowheads="1"/>
          </p:cNvSpPr>
          <p:nvPr/>
        </p:nvSpPr>
        <p:spPr bwMode="auto">
          <a:xfrm>
            <a:off x="7867650" y="3370263"/>
            <a:ext cx="37941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3 †</a:t>
            </a:r>
          </a:p>
        </p:txBody>
      </p:sp>
      <p:sp>
        <p:nvSpPr>
          <p:cNvPr id="34904" name="Text Box 96"/>
          <p:cNvSpPr txBox="1">
            <a:spLocks noChangeArrowheads="1"/>
          </p:cNvSpPr>
          <p:nvPr/>
        </p:nvSpPr>
        <p:spPr bwMode="auto">
          <a:xfrm>
            <a:off x="8342313" y="3152775"/>
            <a:ext cx="80168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100" b="1" smtClean="0">
                <a:latin typeface="Arial" charset="0"/>
                <a:cs typeface="Arial" charset="0"/>
              </a:rPr>
              <a:t>R$ 0,3 mi</a:t>
            </a:r>
          </a:p>
        </p:txBody>
      </p:sp>
      <p:sp>
        <p:nvSpPr>
          <p:cNvPr id="34905" name="Text Box 106"/>
          <p:cNvSpPr txBox="1">
            <a:spLocks noChangeArrowheads="1"/>
          </p:cNvSpPr>
          <p:nvPr/>
        </p:nvSpPr>
        <p:spPr bwMode="auto">
          <a:xfrm>
            <a:off x="8524875" y="3370263"/>
            <a:ext cx="37941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100" b="1">
                <a:latin typeface="Arial" panose="020B0604020202020204" pitchFamily="34" charset="0"/>
                <a:cs typeface="Arial" panose="020B0604020202020204" pitchFamily="34" charset="0"/>
              </a:rPr>
              <a:t>2 †</a:t>
            </a:r>
          </a:p>
        </p:txBody>
      </p:sp>
      <p:sp>
        <p:nvSpPr>
          <p:cNvPr id="34906" name="Line 111"/>
          <p:cNvSpPr>
            <a:spLocks noChangeShapeType="1"/>
          </p:cNvSpPr>
          <p:nvPr/>
        </p:nvSpPr>
        <p:spPr bwMode="auto">
          <a:xfrm>
            <a:off x="8027988" y="1876425"/>
            <a:ext cx="0" cy="476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3578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PNEUMONIAS RELACIONADAS À VENTILAÇÃO MECÂNICA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BENCHMARK – NHSN - INICC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09" t="37257" r="23337" b="25081"/>
          <a:stretch>
            <a:fillRect/>
          </a:stretch>
        </p:blipFill>
        <p:spPr bwMode="auto">
          <a:xfrm>
            <a:off x="304800" y="895350"/>
            <a:ext cx="800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4" t="17490" r="16087" b="13580"/>
          <a:stretch>
            <a:fillRect/>
          </a:stretch>
        </p:blipFill>
        <p:spPr bwMode="auto">
          <a:xfrm>
            <a:off x="304800" y="133350"/>
            <a:ext cx="8610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62" t="10429" r="10707" b="17178"/>
          <a:stretch>
            <a:fillRect/>
          </a:stretch>
        </p:blipFill>
        <p:spPr bwMode="auto">
          <a:xfrm>
            <a:off x="228600" y="285750"/>
            <a:ext cx="87915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PNEUMONIAS RELACIONADAS À VENTILAÇÃO MECÂNICA</a:t>
            </a:r>
          </a:p>
        </p:txBody>
      </p:sp>
      <p:pic>
        <p:nvPicPr>
          <p:cNvPr id="67587" name="Picture 2" descr="https://app.ihi.org/chartfx62/temp/CFT0209_0616253E4D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66750"/>
            <a:ext cx="45116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 DE USO DE VENTILAÇÃO MECÂNICA</a:t>
            </a:r>
          </a:p>
        </p:txBody>
      </p:sp>
      <p:pic>
        <p:nvPicPr>
          <p:cNvPr id="68611" name="Picture 8" descr="https://app.ihi.org/chartfx62/temp/CFT0122_1020432F7B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66750"/>
            <a:ext cx="4572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smtClean="0">
                <a:ea typeface="MS PGothic" panose="020B0600070205080204" pitchFamily="34" charset="-128"/>
              </a:rPr>
              <a:t>Estratégias para Reduzir a Resistência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96" t="10634" r="6445" b="29318"/>
          <a:stretch>
            <a:fillRect/>
          </a:stretch>
        </p:blipFill>
        <p:spPr bwMode="auto">
          <a:xfrm>
            <a:off x="179388" y="1222375"/>
            <a:ext cx="8964612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" y="127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CaixaDeTexto 4"/>
          <p:cNvSpPr txBox="1">
            <a:spLocks noChangeArrowheads="1"/>
          </p:cNvSpPr>
          <p:nvPr/>
        </p:nvSpPr>
        <p:spPr bwMode="auto">
          <a:xfrm>
            <a:off x="368300" y="-2540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TAXAS DE ADESÃO TOTAL AO BUNDLE DE VENTILAÇÃO MECÂNICA</a:t>
            </a:r>
          </a:p>
        </p:txBody>
      </p:sp>
      <p:pic>
        <p:nvPicPr>
          <p:cNvPr id="69635" name="Picture 2" descr="https://app.ihi.org/chartfx62/temp/CFT0123_0621390044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19150"/>
            <a:ext cx="44958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7" descr="https://proqualis.net/sites/proqualis.net/files/u20/CARTAZ%20WEBINAR_21-03_Prevencao%20de%20Pneumonia%20relacionada%20a%20ventilacao%20mec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038350"/>
            <a:ext cx="4191000" cy="1905000"/>
          </a:xfrm>
          <a:prstGeom prst="rect">
            <a:avLst/>
          </a:prstGeom>
          <a:solidFill>
            <a:srgbClr val="F0CB5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NOVOS</a:t>
            </a:r>
          </a:p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DESAFIOS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INFECÇÕES HOSPITALARES – GERAL – Janeiro 2018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62" t="20377" r="13396" b="12457"/>
          <a:stretch>
            <a:fillRect/>
          </a:stretch>
        </p:blipFill>
        <p:spPr bwMode="auto">
          <a:xfrm>
            <a:off x="1219200" y="750888"/>
            <a:ext cx="6935788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5" t="27826" r="23552" b="10658"/>
          <a:stretch>
            <a:fillRect/>
          </a:stretch>
        </p:blipFill>
        <p:spPr bwMode="auto">
          <a:xfrm>
            <a:off x="1301750" y="512763"/>
            <a:ext cx="6510338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866775" y="1276350"/>
            <a:ext cx="7437438" cy="866775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866775" y="2876550"/>
            <a:ext cx="7437438" cy="1652588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  <p:bldP spid="7475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INFECÇÕES HOSPITALARES – LETALIDADE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3" t="30888" r="23727" b="27115"/>
          <a:stretch>
            <a:fillRect/>
          </a:stretch>
        </p:blipFill>
        <p:spPr bwMode="auto">
          <a:xfrm>
            <a:off x="368300" y="666750"/>
            <a:ext cx="75469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533400" y="2647950"/>
            <a:ext cx="7315200" cy="685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11" t="12801" r="30606" b="52948"/>
          <a:stretch>
            <a:fillRect/>
          </a:stretch>
        </p:blipFill>
        <p:spPr bwMode="auto">
          <a:xfrm>
            <a:off x="179388" y="173038"/>
            <a:ext cx="410527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1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52" t="16971" r="17781" b="33550"/>
          <a:stretch/>
        </p:blipFill>
        <p:spPr bwMode="auto">
          <a:xfrm>
            <a:off x="402680" y="1437625"/>
            <a:ext cx="3881288" cy="1188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475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95" t="22934" r="22800" b="33092"/>
          <a:stretch>
            <a:fillRect/>
          </a:stretch>
        </p:blipFill>
        <p:spPr bwMode="auto">
          <a:xfrm>
            <a:off x="528638" y="3219450"/>
            <a:ext cx="340518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7" t="34003" r="18666" b="19302"/>
          <a:stretch>
            <a:fillRect/>
          </a:stretch>
        </p:blipFill>
        <p:spPr bwMode="auto">
          <a:xfrm>
            <a:off x="4859338" y="447675"/>
            <a:ext cx="38893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14" t="25822" r="17001" b="25092"/>
          <a:stretch>
            <a:fillRect/>
          </a:stretch>
        </p:blipFill>
        <p:spPr bwMode="auto">
          <a:xfrm>
            <a:off x="4572000" y="2463800"/>
            <a:ext cx="40179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7" t="11610" r="5696" b="5099"/>
          <a:stretch>
            <a:fillRect/>
          </a:stretch>
        </p:blipFill>
        <p:spPr bwMode="auto">
          <a:xfrm>
            <a:off x="395288" y="55563"/>
            <a:ext cx="842486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3708400" y="4732338"/>
            <a:ext cx="47577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cs typeface="Arial" charset="0"/>
              </a:rPr>
              <a:t>N. Sopena et al. / American Journal of Infection Control 42 (2014) 38-42</a:t>
            </a:r>
          </a:p>
        </p:txBody>
      </p:sp>
      <p:sp>
        <p:nvSpPr>
          <p:cNvPr id="46084" name="Line 8"/>
          <p:cNvSpPr>
            <a:spLocks noChangeShapeType="1"/>
          </p:cNvSpPr>
          <p:nvPr/>
        </p:nvSpPr>
        <p:spPr bwMode="auto">
          <a:xfrm>
            <a:off x="7667625" y="3581400"/>
            <a:ext cx="6492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6085" name="Line 9"/>
          <p:cNvSpPr>
            <a:spLocks noChangeShapeType="1"/>
          </p:cNvSpPr>
          <p:nvPr/>
        </p:nvSpPr>
        <p:spPr bwMode="auto">
          <a:xfrm>
            <a:off x="3203575" y="3687763"/>
            <a:ext cx="51133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6086" name="Line 10"/>
          <p:cNvSpPr>
            <a:spLocks noChangeShapeType="1"/>
          </p:cNvSpPr>
          <p:nvPr/>
        </p:nvSpPr>
        <p:spPr bwMode="auto">
          <a:xfrm>
            <a:off x="3203575" y="3794125"/>
            <a:ext cx="3600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708400" y="4732338"/>
            <a:ext cx="47577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200" b="1" smtClean="0">
                <a:cs typeface="Arial" charset="0"/>
              </a:rPr>
              <a:t>N. Sopena et al. / American Journal of Infection Control 42 (2014) 38-42</a:t>
            </a:r>
          </a:p>
        </p:txBody>
      </p:sp>
      <p:pic>
        <p:nvPicPr>
          <p:cNvPr id="471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45" t="12804" r="9180" b="56685"/>
          <a:stretch>
            <a:fillRect/>
          </a:stretch>
        </p:blipFill>
        <p:spPr bwMode="auto">
          <a:xfrm>
            <a:off x="900113" y="1058863"/>
            <a:ext cx="7272337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08" name="Rectangle 8"/>
          <p:cNvSpPr>
            <a:spLocks noChangeArrowheads="1"/>
          </p:cNvSpPr>
          <p:nvPr/>
        </p:nvSpPr>
        <p:spPr bwMode="auto">
          <a:xfrm>
            <a:off x="1042988" y="1978025"/>
            <a:ext cx="6842125" cy="9175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1042988" y="3057525"/>
            <a:ext cx="6913562" cy="1619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  <p:sp>
        <p:nvSpPr>
          <p:cNvPr id="47110" name="Rectangle 10"/>
          <p:cNvSpPr>
            <a:spLocks noChangeArrowheads="1"/>
          </p:cNvSpPr>
          <p:nvPr/>
        </p:nvSpPr>
        <p:spPr bwMode="auto">
          <a:xfrm>
            <a:off x="1042988" y="3400425"/>
            <a:ext cx="6913562" cy="1619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08" t="19672" r="49094" b="54114"/>
          <a:stretch>
            <a:fillRect/>
          </a:stretch>
        </p:blipFill>
        <p:spPr bwMode="auto">
          <a:xfrm>
            <a:off x="749300" y="1706563"/>
            <a:ext cx="77343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7" t="34003" r="18666" b="48521"/>
          <a:stretch>
            <a:fillRect/>
          </a:stretch>
        </p:blipFill>
        <p:spPr bwMode="auto">
          <a:xfrm>
            <a:off x="539750" y="447675"/>
            <a:ext cx="8153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12413" r="2571" b="21028"/>
          <a:stretch>
            <a:fillRect/>
          </a:stretch>
        </p:blipFill>
        <p:spPr bwMode="auto">
          <a:xfrm>
            <a:off x="107950" y="107950"/>
            <a:ext cx="8893175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96" t="11848" r="13347" b="46962"/>
          <a:stretch>
            <a:fillRect/>
          </a:stretch>
        </p:blipFill>
        <p:spPr bwMode="auto">
          <a:xfrm>
            <a:off x="914400" y="155575"/>
            <a:ext cx="7161213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3" t="33246" r="14209" b="49718"/>
          <a:stretch>
            <a:fillRect/>
          </a:stretch>
        </p:blipFill>
        <p:spPr bwMode="auto">
          <a:xfrm>
            <a:off x="206375" y="2722563"/>
            <a:ext cx="85217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976563" y="3275013"/>
            <a:ext cx="29511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7812088" y="3436938"/>
            <a:ext cx="7175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3708400" y="3760788"/>
            <a:ext cx="7175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8" t="13780" r="34489" b="19293"/>
          <a:stretch>
            <a:fillRect/>
          </a:stretch>
        </p:blipFill>
        <p:spPr bwMode="auto">
          <a:xfrm>
            <a:off x="827088" y="141288"/>
            <a:ext cx="7129462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4500563" y="3706813"/>
            <a:ext cx="3455987" cy="113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pt-BR">
              <a:latin typeface="Calibri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22" t="15387" r="4768" b="5859"/>
          <a:stretch>
            <a:fillRect/>
          </a:stretch>
        </p:blipFill>
        <p:spPr bwMode="auto">
          <a:xfrm>
            <a:off x="395288" y="411163"/>
            <a:ext cx="849630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hape 88"/>
          <p:cNvSpPr txBox="1">
            <a:spLocks noChangeArrowheads="1"/>
          </p:cNvSpPr>
          <p:nvPr/>
        </p:nvSpPr>
        <p:spPr bwMode="auto">
          <a:xfrm>
            <a:off x="709613" y="788988"/>
            <a:ext cx="7578725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1800">
                <a:solidFill>
                  <a:srgbClr val="000000"/>
                </a:solidFill>
                <a:sym typeface="Calibri" panose="020F0502020204030204" pitchFamily="34" charset="0"/>
              </a:rPr>
              <a:t>-&gt; </a:t>
            </a: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Resposta metabólica ao estresse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None/>
            </a:pPr>
            <a:endParaRPr lang="pt-BR" altLang="pt-BR" sz="280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-&gt; Estimativa das necessidades energéticas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Objetivos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- minimizar o catabolismo proteico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- atingir as necessidades energéticas</a:t>
            </a: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         Não anabolismo!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None/>
            </a:pPr>
            <a:endParaRPr lang="pt-BR" altLang="pt-BR" sz="280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-&gt; Prescrição e Administração</a:t>
            </a:r>
          </a:p>
          <a:p>
            <a:pPr eaLnBrk="1" hangingPunct="1">
              <a:buClr>
                <a:srgbClr val="000000"/>
              </a:buClr>
              <a:buFont typeface="Calibri" panose="020F0502020204030204" pitchFamily="34" charset="0"/>
              <a:buNone/>
            </a:pPr>
            <a:endParaRPr lang="pt-BR" altLang="pt-BR" sz="280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>
                <a:solidFill>
                  <a:srgbClr val="000000"/>
                </a:solidFill>
                <a:sym typeface="Calibri" panose="020F0502020204030204" pitchFamily="34" charset="0"/>
              </a:rPr>
              <a:t>-&gt; Estado nutricional prévio –  reservas energéticas</a:t>
            </a:r>
          </a:p>
        </p:txBody>
      </p:sp>
      <p:pic>
        <p:nvPicPr>
          <p:cNvPr id="81922" name="Shape 89" descr="C:\Users\gmpereira\Documents\Apresentação ppt HCPA 2014\slide_capa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Shape 90"/>
          <p:cNvSpPr txBox="1">
            <a:spLocks noChangeArrowheads="1"/>
          </p:cNvSpPr>
          <p:nvPr/>
        </p:nvSpPr>
        <p:spPr bwMode="auto">
          <a:xfrm>
            <a:off x="1681163" y="2617788"/>
            <a:ext cx="573722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3200" b="1">
                <a:solidFill>
                  <a:srgbClr val="000000"/>
                </a:solidFill>
                <a:sym typeface="Calibri" panose="020F0502020204030204" pitchFamily="34" charset="0"/>
              </a:rPr>
              <a:t>Grupo de Trabalho</a:t>
            </a:r>
          </a:p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3200" b="1">
                <a:solidFill>
                  <a:srgbClr val="000000"/>
                </a:solidFill>
                <a:sym typeface="Calibri" panose="020F0502020204030204" pitchFamily="34" charset="0"/>
              </a:rPr>
              <a:t>EFICÁCIA E SEGURANÇA NA</a:t>
            </a:r>
          </a:p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3200" b="1">
                <a:solidFill>
                  <a:srgbClr val="000000"/>
                </a:solidFill>
                <a:sym typeface="Calibri" panose="020F0502020204030204" pitchFamily="34" charset="0"/>
              </a:rPr>
              <a:t>TERAPIA NUTRICIONAL ENTERAL</a:t>
            </a:r>
          </a:p>
        </p:txBody>
      </p:sp>
      <p:sp>
        <p:nvSpPr>
          <p:cNvPr id="81924" name="Shape 91"/>
          <p:cNvSpPr txBox="1">
            <a:spLocks noChangeArrowheads="1"/>
          </p:cNvSpPr>
          <p:nvPr/>
        </p:nvSpPr>
        <p:spPr bwMode="auto">
          <a:xfrm>
            <a:off x="2725738" y="4137025"/>
            <a:ext cx="3573462" cy="392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r>
              <a:rPr lang="en-US" altLang="pt-BR" sz="2800" b="1">
                <a:solidFill>
                  <a:srgbClr val="000000"/>
                </a:solidFill>
                <a:sym typeface="Calibri" panose="020F0502020204030204" pitchFamily="34" charset="0"/>
              </a:rPr>
              <a:t>Novembro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PNEUMONIAS NÃO RELACIONADAS À VENTILAÇÃO MECÂNICA</a:t>
            </a:r>
          </a:p>
        </p:txBody>
      </p:sp>
      <p:graphicFrame>
        <p:nvGraphicFramePr>
          <p:cNvPr id="23" name="Gráfico 22"/>
          <p:cNvGraphicFramePr>
            <a:graphicFrameLocks/>
          </p:cNvGraphicFramePr>
          <p:nvPr/>
        </p:nvGraphicFramePr>
        <p:xfrm>
          <a:off x="1664493" y="819150"/>
          <a:ext cx="5815013" cy="3302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3972" name="CaixaDeTexto 1"/>
          <p:cNvSpPr txBox="1">
            <a:spLocks noChangeArrowheads="1"/>
          </p:cNvSpPr>
          <p:nvPr/>
        </p:nvSpPr>
        <p:spPr bwMode="auto">
          <a:xfrm rot="-5400000">
            <a:off x="343694" y="2210594"/>
            <a:ext cx="2273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Infecções por 1000 pacientes-dia</a:t>
            </a:r>
          </a:p>
        </p:txBody>
      </p:sp>
      <p:cxnSp>
        <p:nvCxnSpPr>
          <p:cNvPr id="4" name="Conector reto 3"/>
          <p:cNvCxnSpPr>
            <a:cxnSpLocks noChangeShapeType="1"/>
          </p:cNvCxnSpPr>
          <p:nvPr/>
        </p:nvCxnSpPr>
        <p:spPr bwMode="auto">
          <a:xfrm>
            <a:off x="2085975" y="1895475"/>
            <a:ext cx="2590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Conector reto 26"/>
          <p:cNvCxnSpPr>
            <a:cxnSpLocks noChangeShapeType="1"/>
          </p:cNvCxnSpPr>
          <p:nvPr/>
        </p:nvCxnSpPr>
        <p:spPr bwMode="auto">
          <a:xfrm>
            <a:off x="4724400" y="2162175"/>
            <a:ext cx="2590800" cy="0"/>
          </a:xfrm>
          <a:prstGeom prst="line">
            <a:avLst/>
          </a:prstGeom>
          <a:noFill/>
          <a:ln w="25400">
            <a:solidFill>
              <a:srgbClr val="157928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846888" y="8159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308725" y="823913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757863" y="8413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214938" y="83502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164" t="58073" r="12874" b="31097"/>
          <a:stretch>
            <a:fillRect/>
          </a:stretch>
        </p:blipFill>
        <p:spPr bwMode="auto">
          <a:xfrm>
            <a:off x="5003800" y="846138"/>
            <a:ext cx="28892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4999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PNEUMONIAS NÃO RELACIONADAS À VENTILAÇÃO MECÂNICA</a:t>
            </a:r>
          </a:p>
        </p:txBody>
      </p:sp>
      <p:sp>
        <p:nvSpPr>
          <p:cNvPr id="54281" name="Text Box 5"/>
          <p:cNvSpPr txBox="1">
            <a:spLocks noChangeArrowheads="1"/>
          </p:cNvSpPr>
          <p:nvPr/>
        </p:nvSpPr>
        <p:spPr bwMode="auto">
          <a:xfrm>
            <a:off x="250825" y="903288"/>
            <a:ext cx="45370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Prevenir 9 pneumonias para evitar 1 óbito</a:t>
            </a:r>
          </a:p>
        </p:txBody>
      </p:sp>
      <p:sp>
        <p:nvSpPr>
          <p:cNvPr id="54282" name="Text Box 7"/>
          <p:cNvSpPr txBox="1">
            <a:spLocks noChangeArrowheads="1"/>
          </p:cNvSpPr>
          <p:nvPr/>
        </p:nvSpPr>
        <p:spPr bwMode="auto">
          <a:xfrm>
            <a:off x="539750" y="1733550"/>
            <a:ext cx="75104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cs typeface="Arial" panose="020B0604020202020204" pitchFamily="34" charset="0"/>
              </a:rPr>
              <a:t>Ao final de 10 anos – 195-210 pacientes que não desenvolverão pneumonia e 21-23 vidas salvas</a:t>
            </a:r>
          </a:p>
        </p:txBody>
      </p:sp>
      <p:pic>
        <p:nvPicPr>
          <p:cNvPr id="5428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1692275" y="33813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1331913" y="2679700"/>
            <a:ext cx="6477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3636963" y="27876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2844800" y="338137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2484438" y="2625725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4645025" y="25717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8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4284663" y="3489325"/>
            <a:ext cx="6477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445250" y="354330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797550" y="25717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5437188" y="3219450"/>
            <a:ext cx="6477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9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86" t="58073" r="12874" b="31097"/>
          <a:stretch>
            <a:fillRect/>
          </a:stretch>
        </p:blipFill>
        <p:spPr bwMode="auto">
          <a:xfrm>
            <a:off x="6877050" y="2841625"/>
            <a:ext cx="6477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Users\gmpereira\Documents\Apresentação ppt HCPA 2014\slide_inte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CaixaDeTexto 4"/>
          <p:cNvSpPr txBox="1">
            <a:spLocks noChangeArrowheads="1"/>
          </p:cNvSpPr>
          <p:nvPr/>
        </p:nvSpPr>
        <p:spPr bwMode="auto">
          <a:xfrm>
            <a:off x="368300" y="-19050"/>
            <a:ext cx="8451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>
                <a:solidFill>
                  <a:schemeClr val="bg1"/>
                </a:solidFill>
              </a:rPr>
              <a:t>Pneumonias Hospitalares no HCPA</a:t>
            </a:r>
            <a:r>
              <a:rPr lang="pt-BR" altLang="pt-BR" sz="1800"/>
              <a:t> </a:t>
            </a:r>
          </a:p>
          <a:p>
            <a:pPr eaLnBrk="1" hangingPunct="1"/>
            <a:r>
              <a:rPr lang="pt-BR" altLang="pt-BR" sz="1600" b="1">
                <a:solidFill>
                  <a:schemeClr val="bg1"/>
                </a:solidFill>
                <a:latin typeface="Verdana" panose="020B0604030504040204" pitchFamily="34" charset="0"/>
              </a:rPr>
              <a:t>PARA REFLEXÃO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27088" y="971550"/>
            <a:ext cx="72009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USO SISTEMÁTICO DE UM PROTOCOLO COM MUDANÇA DE COMPORTAMENTO NA REDUÇÃO DE PAV</a:t>
            </a: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SEMPRE HÁ ESPAÇO PARA A MELHORIA ENQUANTO HOUVER INFECÇÃO – META ZERO</a:t>
            </a: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pt-BR" altLang="pt-BR" sz="1800" b="1">
                <a:latin typeface="Arial" panose="020B0604020202020204" pitchFamily="34" charset="0"/>
                <a:cs typeface="Arial" panose="020B0604020202020204" pitchFamily="34" charset="0"/>
              </a:rPr>
              <a:t>IDENTIFIQUE OS PROBLEMAS DA SUA INSTITUIÇÃO E PROMOVA A MUDANÇA</a:t>
            </a: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pt-BR" altLang="pt-BR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CaixaDeTexto 3"/>
          <p:cNvSpPr txBox="1">
            <a:spLocks noChangeArrowheads="1"/>
          </p:cNvSpPr>
          <p:nvPr/>
        </p:nvSpPr>
        <p:spPr bwMode="auto">
          <a:xfrm>
            <a:off x="914400" y="3562350"/>
            <a:ext cx="698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chemeClr val="bg1"/>
                </a:solidFill>
                <a:latin typeface="Verdana" panose="020B0604030504040204" pitchFamily="34" charset="0"/>
              </a:rPr>
              <a:t>HOSPITAL DE CLÍNICAS DE PORTO </a:t>
            </a:r>
          </a:p>
        </p:txBody>
      </p:sp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6553200" y="203835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pt-BR" sz="1800"/>
              <a:t>OBRIGADO</a:t>
            </a:r>
          </a:p>
          <a:p>
            <a:pPr algn="ctr" eaLnBrk="1" hangingPunct="1"/>
            <a:r>
              <a:rPr lang="en-US" altLang="pt-BR" sz="1800"/>
              <a:t>rpsantos@hcpa.ufrgs.br</a:t>
            </a:r>
          </a:p>
        </p:txBody>
      </p:sp>
      <p:pic>
        <p:nvPicPr>
          <p:cNvPr id="870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635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sp>
        <p:nvSpPr>
          <p:cNvPr id="2253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>
              <a:ea typeface="MS PGothic" panose="020B0600070205080204" pitchFamily="34" charset="-128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9" t="15907" r="15659" b="13216"/>
          <a:stretch>
            <a:fillRect/>
          </a:stretch>
        </p:blipFill>
        <p:spPr bwMode="auto">
          <a:xfrm>
            <a:off x="685800" y="279400"/>
            <a:ext cx="779938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aixaDeTexto 3"/>
          <p:cNvSpPr txBox="1">
            <a:spLocks noChangeArrowheads="1"/>
          </p:cNvSpPr>
          <p:nvPr/>
        </p:nvSpPr>
        <p:spPr bwMode="auto">
          <a:xfrm>
            <a:off x="6172200" y="4595813"/>
            <a:ext cx="2524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200" b="1"/>
              <a:t>Klevens, et al. Publ Health Rep.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ixaDeTexto 4"/>
          <p:cNvSpPr txBox="1">
            <a:spLocks noChangeArrowheads="1"/>
          </p:cNvSpPr>
          <p:nvPr/>
        </p:nvSpPr>
        <p:spPr bwMode="auto">
          <a:xfrm>
            <a:off x="368300" y="80963"/>
            <a:ext cx="8451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600" b="1">
                <a:latin typeface="Verdana" panose="020B0604030504040204" pitchFamily="34" charset="0"/>
              </a:rPr>
              <a:t>INCIDÊNCIA DE PNEUMONIA RELACIONADA À VENTILAÇÃO MECÂNICA</a:t>
            </a:r>
          </a:p>
          <a:p>
            <a:pPr eaLnBrk="1" hangingPunct="1"/>
            <a:r>
              <a:rPr lang="pt-BR" altLang="pt-BR" sz="1600" b="1">
                <a:latin typeface="Verdana" panose="020B0604030504040204" pitchFamily="34" charset="0"/>
              </a:rPr>
              <a:t>Mundo</a:t>
            </a:r>
            <a:endParaRPr lang="pt-BR" altLang="pt-BR" sz="1600">
              <a:latin typeface="Verdana" panose="020B0604030504040204" pitchFamily="34" charset="0"/>
            </a:endParaRPr>
          </a:p>
        </p:txBody>
      </p:sp>
      <p:sp>
        <p:nvSpPr>
          <p:cNvPr id="23554" name="CaixaDeTexto 3"/>
          <p:cNvSpPr txBox="1">
            <a:spLocks noChangeArrowheads="1"/>
          </p:cNvSpPr>
          <p:nvPr/>
        </p:nvSpPr>
        <p:spPr bwMode="auto">
          <a:xfrm>
            <a:off x="6443663" y="3922713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pt-BR" altLang="pt-BR" sz="1200" b="1" i="1">
                <a:latin typeface="Arial" panose="020B0604020202020204" pitchFamily="34" charset="0"/>
              </a:rPr>
              <a:t>Rosenthal et al. 2010 </a:t>
            </a:r>
          </a:p>
        </p:txBody>
      </p:sp>
      <p:sp>
        <p:nvSpPr>
          <p:cNvPr id="23555" name="CaixaDeTexto 21"/>
          <p:cNvSpPr txBox="1">
            <a:spLocks noChangeArrowheads="1"/>
          </p:cNvSpPr>
          <p:nvPr/>
        </p:nvSpPr>
        <p:spPr bwMode="auto">
          <a:xfrm>
            <a:off x="395288" y="950913"/>
            <a:ext cx="264001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173 UTI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25 países</a:t>
            </a:r>
          </a:p>
          <a:p>
            <a:pPr eaLnBrk="1" hangingPunct="1"/>
            <a:r>
              <a:rPr lang="pt-BR" altLang="pt-BR" sz="1600" b="1">
                <a:latin typeface="Arial" panose="020B0604020202020204" pitchFamily="34" charset="0"/>
              </a:rPr>
              <a:t>PAVM /1000 paciente-dia</a:t>
            </a:r>
          </a:p>
          <a:p>
            <a:pPr eaLnBrk="1" hangingPunct="1"/>
            <a:endParaRPr lang="pt-BR" altLang="pt-BR" sz="1600" b="1">
              <a:latin typeface="Arial" panose="020B0604020202020204" pitchFamily="34" charset="0"/>
            </a:endParaRP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Taxa Geral:       13,6 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Pediátrica:   5,5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POCC:          9,3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Geral:         14,7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Neuro:        25,3</a:t>
            </a:r>
          </a:p>
          <a:p>
            <a:pPr eaLnBrk="1" hangingPunct="1"/>
            <a:r>
              <a:rPr lang="pt-BR" altLang="pt-BR" sz="1800" b="1">
                <a:latin typeface="Arial" panose="020B0604020202020204" pitchFamily="34" charset="0"/>
              </a:rPr>
              <a:t>UTI Trauma:     51,7</a:t>
            </a:r>
          </a:p>
          <a:p>
            <a:pPr eaLnBrk="1" hangingPunct="1"/>
            <a:endParaRPr lang="pt-BR" altLang="pt-BR" sz="1800" b="1">
              <a:latin typeface="Arial" panose="020B0604020202020204" pitchFamily="34" charset="0"/>
            </a:endParaRPr>
          </a:p>
        </p:txBody>
      </p:sp>
      <p:grpSp>
        <p:nvGrpSpPr>
          <p:cNvPr id="23556" name="Grupo 23"/>
          <p:cNvGrpSpPr>
            <a:grpSpLocks/>
          </p:cNvGrpSpPr>
          <p:nvPr/>
        </p:nvGrpSpPr>
        <p:grpSpPr bwMode="auto">
          <a:xfrm>
            <a:off x="3419475" y="898525"/>
            <a:ext cx="5184775" cy="2725738"/>
            <a:chOff x="3143240" y="3214686"/>
            <a:chExt cx="5857866" cy="3256973"/>
          </a:xfrm>
        </p:grpSpPr>
        <p:grpSp>
          <p:nvGrpSpPr>
            <p:cNvPr id="23559" name="Grupo 20"/>
            <p:cNvGrpSpPr>
              <a:grpSpLocks/>
            </p:cNvGrpSpPr>
            <p:nvPr/>
          </p:nvGrpSpPr>
          <p:grpSpPr bwMode="auto">
            <a:xfrm>
              <a:off x="3143240" y="3214686"/>
              <a:ext cx="5857866" cy="3256973"/>
              <a:chOff x="1285852" y="1714488"/>
              <a:chExt cx="5857866" cy="3256973"/>
            </a:xfrm>
          </p:grpSpPr>
          <p:pic>
            <p:nvPicPr>
              <p:cNvPr id="23561" name="Picture 7" descr="mund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852" y="1714488"/>
                <a:ext cx="5857866" cy="325697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Estrela de 5 pontas 4"/>
              <p:cNvSpPr/>
              <p:nvPr/>
            </p:nvSpPr>
            <p:spPr>
              <a:xfrm>
                <a:off x="3070475" y="3713818"/>
                <a:ext cx="145280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Estrela de 5 pontas 5"/>
              <p:cNvSpPr/>
              <p:nvPr/>
            </p:nvSpPr>
            <p:spPr>
              <a:xfrm>
                <a:off x="3142219" y="4214598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Estrela de 5 pontas 6"/>
              <p:cNvSpPr/>
              <p:nvPr/>
            </p:nvSpPr>
            <p:spPr>
              <a:xfrm>
                <a:off x="3070475" y="4428948"/>
                <a:ext cx="145280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Estrela de 5 pontas 7"/>
              <p:cNvSpPr/>
              <p:nvPr/>
            </p:nvSpPr>
            <p:spPr>
              <a:xfrm>
                <a:off x="2928781" y="4214598"/>
                <a:ext cx="141694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Estrela de 5 pontas 8"/>
              <p:cNvSpPr/>
              <p:nvPr/>
            </p:nvSpPr>
            <p:spPr>
              <a:xfrm>
                <a:off x="2358419" y="3214934"/>
                <a:ext cx="141694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Estrela de 5 pontas 9"/>
              <p:cNvSpPr/>
              <p:nvPr/>
            </p:nvSpPr>
            <p:spPr>
              <a:xfrm>
                <a:off x="2787088" y="3287016"/>
                <a:ext cx="141693" cy="127092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Estrela de 5 pontas 10"/>
              <p:cNvSpPr/>
              <p:nvPr/>
            </p:nvSpPr>
            <p:spPr>
              <a:xfrm>
                <a:off x="2787088" y="3785900"/>
                <a:ext cx="141693" cy="127093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Estrela de 5 pontas 11"/>
              <p:cNvSpPr/>
              <p:nvPr/>
            </p:nvSpPr>
            <p:spPr>
              <a:xfrm>
                <a:off x="2928781" y="3571551"/>
                <a:ext cx="141694" cy="127092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strela de 5 pontas 12"/>
              <p:cNvSpPr/>
              <p:nvPr/>
            </p:nvSpPr>
            <p:spPr>
              <a:xfrm>
                <a:off x="4499966" y="2858318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Estrela de 5 pontas 13"/>
              <p:cNvSpPr/>
              <p:nvPr/>
            </p:nvSpPr>
            <p:spPr>
              <a:xfrm>
                <a:off x="5359096" y="3129573"/>
                <a:ext cx="141693" cy="214350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Estrela de 5 pontas 14"/>
              <p:cNvSpPr/>
              <p:nvPr/>
            </p:nvSpPr>
            <p:spPr>
              <a:xfrm>
                <a:off x="5570740" y="3429283"/>
                <a:ext cx="145280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Estrela de 5 pontas 15"/>
              <p:cNvSpPr/>
              <p:nvPr/>
            </p:nvSpPr>
            <p:spPr>
              <a:xfrm>
                <a:off x="2571857" y="3501365"/>
                <a:ext cx="141693" cy="125195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Estrela de 5 pontas 16"/>
              <p:cNvSpPr/>
              <p:nvPr/>
            </p:nvSpPr>
            <p:spPr>
              <a:xfrm>
                <a:off x="4358273" y="2858318"/>
                <a:ext cx="141693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Estrela de 5 pontas 17"/>
              <p:cNvSpPr/>
              <p:nvPr/>
            </p:nvSpPr>
            <p:spPr>
              <a:xfrm>
                <a:off x="3215755" y="4000250"/>
                <a:ext cx="141694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Estrela de 5 pontas 18"/>
              <p:cNvSpPr/>
              <p:nvPr/>
            </p:nvSpPr>
            <p:spPr>
              <a:xfrm>
                <a:off x="5785971" y="3000584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Estrela de 5 pontas 19"/>
              <p:cNvSpPr/>
              <p:nvPr/>
            </p:nvSpPr>
            <p:spPr>
              <a:xfrm>
                <a:off x="6001202" y="2858318"/>
                <a:ext cx="143487" cy="12898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Estrela de 5 pontas 22"/>
            <p:cNvSpPr/>
            <p:nvPr/>
          </p:nvSpPr>
          <p:spPr>
            <a:xfrm>
              <a:off x="5858736" y="4572864"/>
              <a:ext cx="143487" cy="142268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23557" name="Text Box 31"/>
          <p:cNvSpPr txBox="1">
            <a:spLocks noChangeArrowheads="1"/>
          </p:cNvSpPr>
          <p:nvPr/>
        </p:nvSpPr>
        <p:spPr bwMode="auto">
          <a:xfrm>
            <a:off x="323850" y="3810000"/>
            <a:ext cx="2805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b="1"/>
              <a:t>INICC      NNIS/NHSN</a:t>
            </a:r>
          </a:p>
          <a:p>
            <a:pPr eaLnBrk="1" hangingPunct="1"/>
            <a:r>
              <a:rPr lang="pt-BR" altLang="pt-BR" b="1"/>
              <a:t>14,7         2,2 (P75%)</a:t>
            </a:r>
          </a:p>
          <a:p>
            <a:pPr eaLnBrk="1" hangingPunct="1"/>
            <a:endParaRPr lang="pt-BR" altLang="pt-BR"/>
          </a:p>
        </p:txBody>
      </p:sp>
      <p:sp>
        <p:nvSpPr>
          <p:cNvPr id="23558" name="Rectangle 33"/>
          <p:cNvSpPr>
            <a:spLocks noChangeArrowheads="1"/>
          </p:cNvSpPr>
          <p:nvPr/>
        </p:nvSpPr>
        <p:spPr bwMode="auto">
          <a:xfrm>
            <a:off x="323850" y="3756025"/>
            <a:ext cx="2808288" cy="8096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pt-BR" altLang="pt-B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8101013" y="3913188"/>
            <a:ext cx="1042987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pt-BR" smtClean="0">
              <a:latin typeface="Arial" charset="0"/>
            </a:endParaRP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7885113" y="2571750"/>
            <a:ext cx="1258887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pt-BR" smtClean="0">
              <a:latin typeface="Arial" charset="0"/>
            </a:endParaRPr>
          </a:p>
        </p:txBody>
      </p:sp>
      <p:pic>
        <p:nvPicPr>
          <p:cNvPr id="24579" name="Picture 10" descr="hand-hygiene-practices-13-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" y="620713"/>
            <a:ext cx="69342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scala de Cinza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10907</TotalTime>
  <Words>1601</Words>
  <Application>Microsoft Office PowerPoint</Application>
  <PresentationFormat>Apresentação na tela (16:9)</PresentationFormat>
  <Paragraphs>396</Paragraphs>
  <Slides>66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66</vt:i4>
      </vt:variant>
    </vt:vector>
  </HeadingPairs>
  <TitlesOfParts>
    <vt:vector size="69" baseType="lpstr">
      <vt:lpstr>Office Theme</vt:lpstr>
      <vt:lpstr>Chart</vt:lpstr>
      <vt:lpstr>Foto do Photo Editor</vt:lpstr>
      <vt:lpstr>Slide 1</vt:lpstr>
      <vt:lpstr>Slide 2</vt:lpstr>
      <vt:lpstr>Slide 3</vt:lpstr>
      <vt:lpstr>Slide 4</vt:lpstr>
      <vt:lpstr>Estratégias para Reduzir a Resistência</vt:lpstr>
      <vt:lpstr>Slide 6</vt:lpstr>
      <vt:lpstr>Slide 7</vt:lpstr>
      <vt:lpstr>Slide 8</vt:lpstr>
      <vt:lpstr>Slide 9</vt:lpstr>
      <vt:lpstr>Slide 10</vt:lpstr>
      <vt:lpstr>Slide 11</vt:lpstr>
      <vt:lpstr>Bundles de Prevenção</vt:lpstr>
      <vt:lpstr>Slide 13</vt:lpstr>
      <vt:lpstr>Slide 14</vt:lpstr>
      <vt:lpstr>Slide 15</vt:lpstr>
      <vt:lpstr>Slide 16</vt:lpstr>
      <vt:lpstr>Recomendações</vt:lpstr>
      <vt:lpstr>Recomendações</vt:lpstr>
      <vt:lpstr>Slide 19</vt:lpstr>
      <vt:lpstr>Não Recomendado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Pneumonias associadas a VM (‰) - CTI de adultos janeiro de 2004 a dezembro de 2005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mcginity</dc:creator>
  <cp:lastModifiedBy>Monique</cp:lastModifiedBy>
  <cp:revision>514</cp:revision>
  <cp:lastPrinted>2012-01-11T14:09:26Z</cp:lastPrinted>
  <dcterms:created xsi:type="dcterms:W3CDTF">2011-10-22T13:58:47Z</dcterms:created>
  <dcterms:modified xsi:type="dcterms:W3CDTF">2018-04-02T19:20:04Z</dcterms:modified>
</cp:coreProperties>
</file>